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Microsoft_Formel-Editor1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Formel-Editor2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31" r:id="rId2"/>
    <p:sldId id="440" r:id="rId3"/>
    <p:sldId id="441" r:id="rId4"/>
    <p:sldId id="442" r:id="rId5"/>
    <p:sldId id="443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39" r:id="rId14"/>
    <p:sldId id="397" r:id="rId15"/>
    <p:sldId id="426" r:id="rId16"/>
    <p:sldId id="402" r:id="rId17"/>
    <p:sldId id="401" r:id="rId18"/>
    <p:sldId id="427" r:id="rId19"/>
    <p:sldId id="428" r:id="rId20"/>
    <p:sldId id="425" r:id="rId2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EAEAEA"/>
    <a:srgbClr val="333399"/>
    <a:srgbClr val="DDDDDD"/>
    <a:srgbClr val="660066"/>
    <a:srgbClr val="0000CC"/>
    <a:srgbClr val="FF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3778" autoAdjust="0"/>
  </p:normalViewPr>
  <p:slideViewPr>
    <p:cSldViewPr>
      <p:cViewPr varScale="1">
        <p:scale>
          <a:sx n="165" d="100"/>
          <a:sy n="165" d="100"/>
        </p:scale>
        <p:origin x="-4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4" Type="http://schemas.openxmlformats.org/officeDocument/2006/relationships/image" Target="../media/image52.wmf"/><Relationship Id="rId5" Type="http://schemas.openxmlformats.org/officeDocument/2006/relationships/image" Target="../media/image53.wmf"/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5.wmf"/><Relationship Id="rId5" Type="http://schemas.openxmlformats.org/officeDocument/2006/relationships/image" Target="../media/image66.wmf"/><Relationship Id="rId6" Type="http://schemas.openxmlformats.org/officeDocument/2006/relationships/image" Target="../media/image67.wmf"/><Relationship Id="rId7" Type="http://schemas.openxmlformats.org/officeDocument/2006/relationships/image" Target="../media/image68.wmf"/><Relationship Id="rId1" Type="http://schemas.openxmlformats.org/officeDocument/2006/relationships/image" Target="../media/image62.wmf"/><Relationship Id="rId2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Relationship Id="rId2" Type="http://schemas.openxmlformats.org/officeDocument/2006/relationships/image" Target="../media/image92.wmf"/><Relationship Id="rId3" Type="http://schemas.openxmlformats.org/officeDocument/2006/relationships/image" Target="../media/image9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9742" tIns="44869" rIns="89742" bIns="44869" numCol="1" anchor="t" anchorCtr="0" compatLnSpc="1">
            <a:prstTxWarp prst="textNoShape">
              <a:avLst/>
            </a:prstTxWarp>
          </a:bodyPr>
          <a:lstStyle>
            <a:lvl1pPr defTabSz="898525">
              <a:defRPr sz="1400" b="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9742" tIns="44869" rIns="89742" bIns="44869" numCol="1" anchor="t" anchorCtr="0" compatLnSpc="1">
            <a:prstTxWarp prst="textNoShape">
              <a:avLst/>
            </a:prstTxWarp>
          </a:bodyPr>
          <a:lstStyle>
            <a:lvl1pPr algn="r" defTabSz="898525">
              <a:defRPr sz="1400" b="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9742" tIns="44869" rIns="89742" bIns="44869" numCol="1" anchor="b" anchorCtr="0" compatLnSpc="1">
            <a:prstTxWarp prst="textNoShape">
              <a:avLst/>
            </a:prstTxWarp>
          </a:bodyPr>
          <a:lstStyle>
            <a:lvl1pPr defTabSz="898525">
              <a:defRPr sz="1400" b="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9742" tIns="44869" rIns="89742" bIns="44869" numCol="1" anchor="b" anchorCtr="0" compatLnSpc="1">
            <a:prstTxWarp prst="textNoShape">
              <a:avLst/>
            </a:prstTxWarp>
          </a:bodyPr>
          <a:lstStyle>
            <a:lvl1pPr algn="r" defTabSz="898525">
              <a:defRPr sz="1400" b="0">
                <a:latin typeface="Times New Roman" charset="0"/>
              </a:defRPr>
            </a:lvl1pPr>
          </a:lstStyle>
          <a:p>
            <a:fld id="{4AB4B6F0-F895-0A47-A318-DD4513A54AD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7361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8" tIns="45707" rIns="91418" bIns="45707" numCol="1" anchor="t" anchorCtr="0" compatLnSpc="1">
            <a:prstTxWarp prst="textNoShape">
              <a:avLst/>
            </a:prstTxWarp>
          </a:bodyPr>
          <a:lstStyle>
            <a:lvl1pPr defTabSz="912813">
              <a:defRPr sz="1400" b="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8" tIns="45707" rIns="91418" bIns="4570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400" b="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972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46150" y="766763"/>
            <a:ext cx="4900613" cy="3675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752975"/>
            <a:ext cx="4954587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8" tIns="45707" rIns="91418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4988"/>
            <a:ext cx="29718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8" tIns="45707" rIns="91418" bIns="45707" numCol="1" anchor="b" anchorCtr="0" compatLnSpc="1">
            <a:prstTxWarp prst="textNoShape">
              <a:avLst/>
            </a:prstTxWarp>
          </a:bodyPr>
          <a:lstStyle>
            <a:lvl1pPr defTabSz="912813">
              <a:defRPr sz="1400" b="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24988"/>
            <a:ext cx="2895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8" tIns="45707" rIns="91418" bIns="4570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400" b="0">
                <a:latin typeface="Times New Roman" charset="0"/>
              </a:defRPr>
            </a:lvl1pPr>
          </a:lstStyle>
          <a:p>
            <a:fld id="{6FF04AF9-48E3-AD49-A527-55E1BF19DB8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088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 smtClean="0"/>
              <a:t>Master-Untertitelformat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26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3722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3722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2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77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522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5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60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53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97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8741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157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0668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669360"/>
            <a:ext cx="914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700" b="0" dirty="0" err="1"/>
              <a:t>Degenerate</a:t>
            </a:r>
            <a:r>
              <a:rPr lang="de-DE" sz="700" b="0" dirty="0"/>
              <a:t> Quantum </a:t>
            </a:r>
            <a:r>
              <a:rPr lang="de-DE" sz="700" b="0" dirty="0" smtClean="0"/>
              <a:t>Gases  </a:t>
            </a:r>
            <a:r>
              <a:rPr lang="de-DE" sz="700" b="0" dirty="0"/>
              <a:t>SS </a:t>
            </a:r>
            <a:r>
              <a:rPr lang="de-DE" sz="700" b="0" dirty="0" smtClean="0"/>
              <a:t>2011 </a:t>
            </a:r>
            <a:r>
              <a:rPr lang="de-DE" sz="700" b="0" dirty="0"/>
              <a:t>	</a:t>
            </a:r>
            <a:r>
              <a:rPr lang="de-DE" sz="700" b="0" dirty="0" smtClean="0"/>
              <a:t>I. </a:t>
            </a:r>
            <a:r>
              <a:rPr lang="de-DE" sz="700" b="0" dirty="0" err="1" smtClean="0"/>
              <a:t>Mazets</a:t>
            </a:r>
            <a:r>
              <a:rPr lang="de-DE" sz="700" b="0" dirty="0" smtClean="0"/>
              <a:t>, </a:t>
            </a:r>
            <a:r>
              <a:rPr lang="de-DE" sz="700" b="0" dirty="0"/>
              <a:t>J. Schmiedmayer 	</a:t>
            </a:r>
            <a:r>
              <a:rPr lang="de-DE" sz="700" b="0" dirty="0" err="1" smtClean="0"/>
              <a:t>Lecture</a:t>
            </a:r>
            <a:r>
              <a:rPr lang="de-DE" sz="700" b="0" dirty="0" smtClean="0"/>
              <a:t>: Dynamics</a:t>
            </a:r>
            <a:r>
              <a:rPr lang="de-DE" sz="700" b="0" baseline="0" dirty="0" smtClean="0"/>
              <a:t> </a:t>
            </a:r>
            <a:r>
              <a:rPr lang="de-DE" sz="700" b="0" baseline="0" dirty="0" err="1" smtClean="0"/>
              <a:t>of</a:t>
            </a:r>
            <a:r>
              <a:rPr lang="de-DE" sz="700" b="0" baseline="0" dirty="0" smtClean="0"/>
              <a:t> Quantum Gas: experimental </a:t>
            </a:r>
            <a:r>
              <a:rPr lang="de-DE" sz="700" b="0" baseline="0" dirty="0" err="1" smtClean="0"/>
              <a:t>demonstrations</a:t>
            </a:r>
            <a:r>
              <a:rPr lang="de-DE" sz="700" b="0" dirty="0"/>
              <a:t>		</a:t>
            </a:r>
            <a:r>
              <a:rPr lang="de-DE" sz="700" b="0" dirty="0" smtClean="0"/>
              <a:t>	Folie</a:t>
            </a:r>
            <a:r>
              <a:rPr lang="de-DE" sz="700" b="0" dirty="0"/>
              <a:t>: </a:t>
            </a:r>
            <a:fld id="{5717CCAB-5833-AE41-9C1E-40CCBCECA34E}" type="slidenum">
              <a:rPr lang="de-DE" sz="700" b="0"/>
              <a:pPr/>
              <a:t>‹Nr.›</a:t>
            </a:fld>
            <a:r>
              <a:rPr lang="de-DE" sz="700" b="0" dirty="0"/>
              <a:t>/20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+mj-lt"/>
          <a:ea typeface="+mj-ea"/>
          <a:cs typeface="+mj-cs"/>
        </a:defRPr>
      </a:lvl1pPr>
      <a:lvl2pPr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Comic Sans MS" charset="0"/>
          <a:ea typeface="ＭＳ Ｐゴシック" charset="0"/>
        </a:defRPr>
      </a:lvl2pPr>
      <a:lvl3pPr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Comic Sans MS" charset="0"/>
          <a:ea typeface="ＭＳ Ｐゴシック" charset="0"/>
        </a:defRPr>
      </a:lvl3pPr>
      <a:lvl4pPr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Comic Sans MS" charset="0"/>
          <a:ea typeface="ＭＳ Ｐゴシック" charset="0"/>
        </a:defRPr>
      </a:lvl4pPr>
      <a:lvl5pPr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Comic Sans MS" charset="0"/>
          <a:ea typeface="ＭＳ Ｐゴシック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Comic Sans MS" charset="0"/>
          <a:ea typeface="ＭＳ Ｐゴシック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Comic Sans MS" charset="0"/>
          <a:ea typeface="ＭＳ Ｐゴシック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Comic Sans MS" charset="0"/>
          <a:ea typeface="ＭＳ Ｐゴシック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Formel-Editor2.bin"/><Relationship Id="rId12" Type="http://schemas.openxmlformats.org/officeDocument/2006/relationships/image" Target="../media/image5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50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51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ase_shift" TargetMode="External"/><Relationship Id="rId4" Type="http://schemas.openxmlformats.org/officeDocument/2006/relationships/hyperlink" Target="http://en.wikipedia.org/wiki/Exactly_solvable_model" TargetMode="External"/><Relationship Id="rId5" Type="http://schemas.openxmlformats.org/officeDocument/2006/relationships/hyperlink" Target="http://en.wikipedia.org/wiki/Korteweg-de_Vries_equation" TargetMode="External"/><Relationship Id="rId6" Type="http://schemas.openxmlformats.org/officeDocument/2006/relationships/hyperlink" Target="http://en.wikipedia.org/wiki/Nonlinear_Schr%C3%B6dinger_equation" TargetMode="External"/><Relationship Id="rId7" Type="http://schemas.openxmlformats.org/officeDocument/2006/relationships/hyperlink" Target="http://en.wikipedia.org/wiki/Sine-Gordon_equ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4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w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w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66.wmf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67.wmf"/><Relationship Id="rId16" Type="http://schemas.openxmlformats.org/officeDocument/2006/relationships/oleObject" Target="../embeddings/oleObject17.bin"/><Relationship Id="rId17" Type="http://schemas.openxmlformats.org/officeDocument/2006/relationships/image" Target="../media/image68.wmf"/><Relationship Id="rId18" Type="http://schemas.openxmlformats.org/officeDocument/2006/relationships/image" Target="../media/image70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9.wmf"/><Relationship Id="rId4" Type="http://schemas.openxmlformats.org/officeDocument/2006/relationships/oleObject" Target="../embeddings/oleObject11.bin"/><Relationship Id="rId5" Type="http://schemas.openxmlformats.org/officeDocument/2006/relationships/image" Target="../media/image62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63.w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64.wmf"/><Relationship Id="rId10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wmf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wmf"/><Relationship Id="rId5" Type="http://schemas.openxmlformats.org/officeDocument/2006/relationships/image" Target="../media/image78.wmf"/><Relationship Id="rId6" Type="http://schemas.openxmlformats.org/officeDocument/2006/relationships/image" Target="../media/image7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4" Type="http://schemas.openxmlformats.org/officeDocument/2006/relationships/image" Target="../media/image9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91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92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93.wmf"/><Relationship Id="rId9" Type="http://schemas.openxmlformats.org/officeDocument/2006/relationships/image" Target="../media/image9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png"/><Relationship Id="rId7" Type="http://schemas.openxmlformats.org/officeDocument/2006/relationships/image" Target="../media/image16.wmf"/><Relationship Id="rId8" Type="http://schemas.openxmlformats.org/officeDocument/2006/relationships/image" Target="../media/image17.png"/><Relationship Id="rId9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25.w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26.w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27.wmf"/><Relationship Id="rId17" Type="http://schemas.openxmlformats.org/officeDocument/2006/relationships/oleObject" Target="../embeddings/Microsoft_Formel-Editor1.bin"/><Relationship Id="rId18" Type="http://schemas.openxmlformats.org/officeDocument/2006/relationships/image" Target="../media/image28.wmf"/><Relationship Id="rId19" Type="http://schemas.openxmlformats.org/officeDocument/2006/relationships/image" Target="../media/image31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3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34.png"/><Relationship Id="rId6" Type="http://schemas.openxmlformats.org/officeDocument/2006/relationships/image" Target="../media/image47.wmf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135938" cy="5759450"/>
          </a:xfrm>
        </p:spPr>
        <p:txBody>
          <a:bodyPr/>
          <a:lstStyle/>
          <a:p>
            <a:pPr indent="20638" algn="l" defTabSz="952500">
              <a:tabLst>
                <a:tab pos="536575" algn="l"/>
                <a:tab pos="990600" algn="l"/>
                <a:tab pos="1435100" algn="l"/>
              </a:tabLst>
            </a:pPr>
            <a:r>
              <a:rPr lang="de-DE" sz="4400" b="1" dirty="0" err="1" smtClean="0">
                <a:cs typeface="Times New Roman" charset="0"/>
              </a:rPr>
              <a:t>Lecture</a:t>
            </a:r>
            <a:r>
              <a:rPr lang="de-DE" sz="4400" b="1" dirty="0" smtClean="0">
                <a:cs typeface="Times New Roman" charset="0"/>
              </a:rPr>
              <a:t>:</a:t>
            </a:r>
            <a:r>
              <a:rPr lang="de-DE" sz="4400" b="1" dirty="0">
                <a:cs typeface="Times New Roman" charset="0"/>
              </a:rPr>
              <a:t/>
            </a:r>
            <a:br>
              <a:rPr lang="de-DE" sz="4400" b="1" dirty="0">
                <a:cs typeface="Times New Roman" charset="0"/>
              </a:rPr>
            </a:br>
            <a:r>
              <a:rPr lang="de-DE" sz="1600" b="1" dirty="0">
                <a:cs typeface="Times New Roman" charset="0"/>
              </a:rPr>
              <a:t/>
            </a:r>
            <a:br>
              <a:rPr lang="de-DE" sz="1600" b="1" dirty="0">
                <a:cs typeface="Times New Roman" charset="0"/>
              </a:rPr>
            </a:br>
            <a:r>
              <a:rPr lang="de-DE" sz="4000" b="1" dirty="0" smtClean="0">
                <a:cs typeface="Times New Roman" charset="0"/>
              </a:rPr>
              <a:t>Dynamics </a:t>
            </a:r>
            <a:r>
              <a:rPr lang="de-DE" sz="4000" b="1" dirty="0" err="1">
                <a:cs typeface="Times New Roman" charset="0"/>
              </a:rPr>
              <a:t>of</a:t>
            </a:r>
            <a:r>
              <a:rPr lang="de-DE" sz="4000" b="1" dirty="0">
                <a:cs typeface="Times New Roman" charset="0"/>
              </a:rPr>
              <a:t> a </a:t>
            </a:r>
            <a:r>
              <a:rPr lang="en-GB" sz="4000" b="1" dirty="0"/>
              <a:t>quantum gas</a:t>
            </a:r>
            <a:r>
              <a:rPr lang="de-DE" sz="1800" dirty="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de-DE" sz="1700" dirty="0">
                <a:solidFill>
                  <a:schemeClr val="tx1"/>
                </a:solidFill>
                <a:cs typeface="Times New Roman" charset="0"/>
              </a:rPr>
              <a:t/>
            </a:r>
            <a:br>
              <a:rPr lang="de-DE" sz="1700" dirty="0">
                <a:solidFill>
                  <a:schemeClr val="tx1"/>
                </a:solidFill>
                <a:cs typeface="Times New Roman" charset="0"/>
              </a:rPr>
            </a:br>
            <a:r>
              <a:rPr lang="de-DE" sz="1700" dirty="0">
                <a:solidFill>
                  <a:schemeClr val="tx1"/>
                </a:solidFill>
                <a:cs typeface="Times New Roman" charset="0"/>
              </a:rPr>
              <a:t/>
            </a:r>
            <a:br>
              <a:rPr lang="de-DE" sz="1700" dirty="0">
                <a:solidFill>
                  <a:schemeClr val="tx1"/>
                </a:solidFill>
                <a:cs typeface="Times New Roman" charset="0"/>
              </a:rPr>
            </a:br>
            <a:r>
              <a:rPr lang="de-DE" sz="2400" dirty="0">
                <a:solidFill>
                  <a:schemeClr val="tx1"/>
                </a:solidFill>
                <a:cs typeface="Times New Roman" charset="0"/>
              </a:rPr>
              <a:t>	</a:t>
            </a: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	</a:t>
            </a:r>
            <a:r>
              <a:rPr lang="de-DE" sz="2400" dirty="0" smtClean="0">
                <a:solidFill>
                  <a:schemeClr val="tx1"/>
                </a:solidFill>
                <a:cs typeface="Times New Roman" charset="0"/>
              </a:rPr>
              <a:t>5.1</a:t>
            </a:r>
            <a:r>
              <a:rPr lang="de-DE" sz="2400" dirty="0">
                <a:solidFill>
                  <a:schemeClr val="tx1"/>
                </a:solidFill>
                <a:cs typeface="Times New Roman" charset="0"/>
              </a:rPr>
              <a:t>	 </a:t>
            </a:r>
            <a:r>
              <a:rPr lang="en-GB" sz="2400" dirty="0" smtClean="0">
                <a:solidFill>
                  <a:schemeClr val="tx1"/>
                </a:solidFill>
              </a:rPr>
              <a:t>Collective </a:t>
            </a:r>
            <a:r>
              <a:rPr lang="en-GB" sz="2400" dirty="0">
                <a:solidFill>
                  <a:schemeClr val="tx1"/>
                </a:solidFill>
              </a:rPr>
              <a:t>modes of a trapped quantum </a:t>
            </a:r>
            <a:r>
              <a:rPr lang="en-GB" sz="2400" dirty="0" smtClean="0">
                <a:solidFill>
                  <a:schemeClr val="tx1"/>
                </a:solidFill>
              </a:rPr>
              <a:t>gas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	5.2	 Sound</a:t>
            </a: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	5.3	 M</a:t>
            </a:r>
            <a:r>
              <a:rPr lang="en-GB" sz="2400" dirty="0" smtClean="0">
                <a:solidFill>
                  <a:schemeClr val="tx1"/>
                </a:solidFill>
              </a:rPr>
              <a:t>easuring </a:t>
            </a:r>
            <a:r>
              <a:rPr lang="en-GB" sz="2400" dirty="0" err="1" smtClean="0">
                <a:solidFill>
                  <a:schemeClr val="tx1"/>
                </a:solidFill>
              </a:rPr>
              <a:t>Bogoliubov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excitations</a:t>
            </a: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	5.4 </a:t>
            </a:r>
            <a:r>
              <a:rPr lang="en-GB" sz="2400" dirty="0" err="1" smtClean="0">
                <a:solidFill>
                  <a:schemeClr val="tx1"/>
                </a:solidFill>
              </a:rPr>
              <a:t>Solitons</a:t>
            </a:r>
            <a:r>
              <a:rPr lang="en-GB" sz="2400" dirty="0" smtClean="0">
                <a:solidFill>
                  <a:schemeClr val="tx1"/>
                </a:solidFill>
              </a:rPr>
              <a:t/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	</a:t>
            </a:r>
            <a:r>
              <a:rPr lang="en-GB" sz="2400" dirty="0" smtClean="0">
                <a:solidFill>
                  <a:schemeClr val="tx1"/>
                </a:solidFill>
              </a:rPr>
              <a:t>5.5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Quantized Vortices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			- creating and observing vortices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			- vortex lattice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			- Critical Rotation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5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Solitons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07682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chemeClr val="accent2"/>
                </a:solidFill>
                <a:latin typeface="Comic Sans MS" charset="0"/>
              </a:rPr>
              <a:t>Soliton</a:t>
            </a:r>
            <a:r>
              <a:rPr lang="en-US" sz="1800">
                <a:solidFill>
                  <a:schemeClr val="accent2"/>
                </a:solidFill>
                <a:latin typeface="Comic Sans MS" charset="0"/>
              </a:rPr>
              <a:t> is a self-reinforcing solitary wave (a wave packet or pulse) that maintains its shape while it travels at constant speed </a:t>
            </a:r>
          </a:p>
          <a:p>
            <a:pPr marL="0" indent="0">
              <a:lnSpc>
                <a:spcPct val="80000"/>
              </a:lnSpc>
              <a:spcBef>
                <a:spcPct val="7500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Comic Sans MS" charset="0"/>
              </a:rPr>
              <a:t>GP equation: Soliton solutions for repulsive interaction: </a:t>
            </a:r>
            <a:r>
              <a:rPr lang="en-US" sz="1800" b="1">
                <a:solidFill>
                  <a:srgbClr val="660066"/>
                </a:solidFill>
                <a:latin typeface="Comic Sans MS" charset="0"/>
              </a:rPr>
              <a:t>dark soliton</a:t>
            </a:r>
            <a:endParaRPr lang="en-US" sz="1800">
              <a:solidFill>
                <a:schemeClr val="accent2"/>
              </a:solidFill>
              <a:latin typeface="Comic Sans MS" charset="0"/>
            </a:endParaRPr>
          </a:p>
          <a:p>
            <a:pPr marL="0" indent="0">
              <a:lnSpc>
                <a:spcPct val="80000"/>
              </a:lnSpc>
              <a:spcBef>
                <a:spcPct val="7500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Comic Sans MS" charset="0"/>
              </a:rPr>
              <a:t>stationary solution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800">
              <a:solidFill>
                <a:schemeClr val="accent2"/>
              </a:solidFill>
              <a:latin typeface="Comic Sans MS" charset="0"/>
            </a:endParaRPr>
          </a:p>
          <a:p>
            <a:pPr marL="0" indent="0"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Comic Sans MS" charset="0"/>
              </a:rPr>
              <a:t>moving solution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800">
              <a:solidFill>
                <a:schemeClr val="accent2"/>
              </a:solidFill>
              <a:latin typeface="Comic Sans MS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Comic Sans MS" charset="0"/>
              </a:rPr>
              <a:t>velocity </a:t>
            </a:r>
            <a:r>
              <a:rPr lang="en-US" sz="1800" i="1"/>
              <a:t>u</a:t>
            </a:r>
            <a:r>
              <a:rPr lang="en-US" sz="1800">
                <a:solidFill>
                  <a:schemeClr val="accent2"/>
                </a:solidFill>
                <a:latin typeface="Comic Sans MS" charset="0"/>
              </a:rPr>
              <a:t> is related to the density ratio </a:t>
            </a:r>
            <a:r>
              <a:rPr lang="en-US" sz="1800" i="1"/>
              <a:t>n</a:t>
            </a:r>
            <a:r>
              <a:rPr lang="en-US" sz="1800" baseline="-25000"/>
              <a:t>min</a:t>
            </a:r>
            <a:r>
              <a:rPr lang="en-US" sz="1800"/>
              <a:t>/</a:t>
            </a:r>
            <a:r>
              <a:rPr lang="en-US" sz="1800" i="1"/>
              <a:t>n</a:t>
            </a:r>
            <a:r>
              <a:rPr lang="en-US" sz="1800" baseline="-25000"/>
              <a:t>0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800">
              <a:solidFill>
                <a:schemeClr val="accent2"/>
              </a:solidFill>
              <a:latin typeface="Comic Sans MS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800">
              <a:solidFill>
                <a:schemeClr val="accent2"/>
              </a:solidFill>
              <a:latin typeface="Comic Sans MS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Comic Sans MS" charset="0"/>
              </a:rPr>
              <a:t>change of phase though the soliton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800">
              <a:solidFill>
                <a:schemeClr val="accent2"/>
              </a:solidFill>
              <a:latin typeface="Comic Sans MS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800">
              <a:solidFill>
                <a:schemeClr val="accent2"/>
              </a:solidFill>
              <a:latin typeface="Comic Sans MS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Comic Sans MS" charset="0"/>
              </a:rPr>
              <a:t>soliton solutions for attractive interaction: </a:t>
            </a:r>
            <a:r>
              <a:rPr lang="en-US" sz="1800" b="1">
                <a:solidFill>
                  <a:srgbClr val="660066"/>
                </a:solidFill>
                <a:latin typeface="Comic Sans MS" charset="0"/>
              </a:rPr>
              <a:t>bright soliton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000">
              <a:solidFill>
                <a:schemeClr val="accent2"/>
              </a:solidFill>
              <a:latin typeface="Comic Sans MS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2000">
              <a:solidFill>
                <a:schemeClr val="accent2"/>
              </a:solidFill>
              <a:latin typeface="Comic Sans MS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Comic Sans MS" charset="0"/>
              </a:rPr>
              <a:t>self bound states localized in space</a:t>
            </a:r>
          </a:p>
        </p:txBody>
      </p:sp>
      <p:graphicFrame>
        <p:nvGraphicFramePr>
          <p:cNvPr id="393223" name="Object 7"/>
          <p:cNvGraphicFramePr>
            <a:graphicFrameLocks noChangeAspect="1"/>
          </p:cNvGraphicFramePr>
          <p:nvPr/>
        </p:nvGraphicFramePr>
        <p:xfrm>
          <a:off x="3203575" y="2341563"/>
          <a:ext cx="35702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15" name="Equation" r:id="rId3" imgW="2705040" imgH="495000" progId="Equation.3">
                  <p:embed/>
                </p:oleObj>
              </mc:Choice>
              <mc:Fallback>
                <p:oleObj name="Equation" r:id="rId3" imgW="27050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341563"/>
                        <a:ext cx="357028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4" name="Object 8"/>
          <p:cNvGraphicFramePr>
            <a:graphicFrameLocks noChangeAspect="1"/>
          </p:cNvGraphicFramePr>
          <p:nvPr/>
        </p:nvGraphicFramePr>
        <p:xfrm>
          <a:off x="3132138" y="4652963"/>
          <a:ext cx="33067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16" name="Equation" r:id="rId5" imgW="2565360" imgH="482400" progId="Equation.3">
                  <p:embed/>
                </p:oleObj>
              </mc:Choice>
              <mc:Fallback>
                <p:oleObj name="Equation" r:id="rId5" imgW="2565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652963"/>
                        <a:ext cx="330676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5" name="Object 9"/>
          <p:cNvGraphicFramePr>
            <a:graphicFrameLocks noChangeAspect="1"/>
          </p:cNvGraphicFramePr>
          <p:nvPr/>
        </p:nvGraphicFramePr>
        <p:xfrm>
          <a:off x="3132138" y="3927475"/>
          <a:ext cx="35512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17" name="Equation" r:id="rId7" imgW="2755800" imgH="457200" progId="Equation.3">
                  <p:embed/>
                </p:oleObj>
              </mc:Choice>
              <mc:Fallback>
                <p:oleObj name="Equation" r:id="rId7" imgW="275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927475"/>
                        <a:ext cx="3551237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6" name="Object 10"/>
          <p:cNvGraphicFramePr>
            <a:graphicFrameLocks noChangeAspect="1"/>
          </p:cNvGraphicFramePr>
          <p:nvPr/>
        </p:nvGraphicFramePr>
        <p:xfrm>
          <a:off x="3132138" y="2924175"/>
          <a:ext cx="52959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18" name="Equation" r:id="rId9" imgW="4012920" imgH="520560" progId="Equation.3">
                  <p:embed/>
                </p:oleObj>
              </mc:Choice>
              <mc:Fallback>
                <p:oleObj name="Equation" r:id="rId9" imgW="40129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924175"/>
                        <a:ext cx="52959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7" name="Object 11"/>
          <p:cNvGraphicFramePr>
            <a:graphicFrameLocks noChangeAspect="1"/>
          </p:cNvGraphicFramePr>
          <p:nvPr/>
        </p:nvGraphicFramePr>
        <p:xfrm>
          <a:off x="2235200" y="5476875"/>
          <a:ext cx="536416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19" name="Formel" r:id="rId11" imgW="4063680" imgH="571320" progId="Equation.3">
                  <p:embed/>
                </p:oleObj>
              </mc:Choice>
              <mc:Fallback>
                <p:oleObj name="Formel" r:id="rId11" imgW="40636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5476875"/>
                        <a:ext cx="5364163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34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3529013" cy="900113"/>
          </a:xfrm>
        </p:spPr>
        <p:txBody>
          <a:bodyPr/>
          <a:lstStyle/>
          <a:p>
            <a:r>
              <a:rPr lang="en-US"/>
              <a:t>Solitons</a:t>
            </a:r>
          </a:p>
        </p:txBody>
      </p:sp>
      <p:pic>
        <p:nvPicPr>
          <p:cNvPr id="400388" name="Picture 4" descr="soliton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0350"/>
            <a:ext cx="5111750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0" name="Rectangle 6"/>
          <p:cNvSpPr>
            <a:spLocks noChangeArrowheads="1"/>
          </p:cNvSpPr>
          <p:nvPr/>
        </p:nvSpPr>
        <p:spPr bwMode="auto">
          <a:xfrm>
            <a:off x="231775" y="4049540"/>
            <a:ext cx="8678863" cy="248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sz="1400" dirty="0" err="1"/>
              <a:t>solitons</a:t>
            </a:r>
            <a:r>
              <a:rPr lang="de-DE" sz="1400" b="0" dirty="0"/>
              <a:t> </a:t>
            </a:r>
            <a:r>
              <a:rPr lang="de-DE" sz="1400" b="0" dirty="0" err="1"/>
              <a:t>as</a:t>
            </a:r>
            <a:r>
              <a:rPr lang="de-DE" sz="1400" b="0" dirty="0"/>
              <a:t> </a:t>
            </a:r>
            <a:r>
              <a:rPr lang="de-DE" sz="1400" b="0" dirty="0" err="1"/>
              <a:t>solutions</a:t>
            </a:r>
            <a:r>
              <a:rPr lang="de-DE" sz="1400" b="0" dirty="0"/>
              <a:t> </a:t>
            </a:r>
            <a:r>
              <a:rPr lang="de-DE" sz="1400" b="0" dirty="0" err="1"/>
              <a:t>of</a:t>
            </a:r>
            <a:r>
              <a:rPr lang="de-DE" sz="1400" b="0" dirty="0"/>
              <a:t> </a:t>
            </a:r>
            <a:r>
              <a:rPr lang="de-DE" sz="1400" b="0" i="1" dirty="0" err="1"/>
              <a:t>nonlinear</a:t>
            </a:r>
            <a:r>
              <a:rPr lang="de-DE" sz="1400" b="0" i="1" dirty="0"/>
              <a:t> differential </a:t>
            </a:r>
            <a:r>
              <a:rPr lang="de-DE" sz="1400" b="0" i="1" dirty="0" err="1"/>
              <a:t>equations</a:t>
            </a:r>
            <a:r>
              <a:rPr lang="de-DE" sz="1400" b="0" dirty="0"/>
              <a:t> </a:t>
            </a:r>
            <a:r>
              <a:rPr lang="de-DE" sz="1400" b="0" dirty="0" err="1"/>
              <a:t>which</a:t>
            </a:r>
            <a:r>
              <a:rPr lang="de-DE" sz="2400" b="0" dirty="0"/>
              <a:t> </a:t>
            </a:r>
          </a:p>
          <a:p>
            <a:pPr marL="355600" lvl="1" indent="-176213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de-DE" sz="1400" b="0" dirty="0" err="1"/>
              <a:t>represent</a:t>
            </a:r>
            <a:r>
              <a:rPr lang="de-DE" sz="1400" b="0" dirty="0"/>
              <a:t> </a:t>
            </a:r>
            <a:r>
              <a:rPr lang="de-DE" sz="1400" b="0" dirty="0" err="1"/>
              <a:t>waves</a:t>
            </a:r>
            <a:r>
              <a:rPr lang="de-DE" sz="1400" b="0" dirty="0"/>
              <a:t> </a:t>
            </a:r>
            <a:r>
              <a:rPr lang="de-DE" sz="1400" b="0" dirty="0" err="1"/>
              <a:t>of</a:t>
            </a:r>
            <a:r>
              <a:rPr lang="de-DE" sz="1400" b="0" dirty="0"/>
              <a:t> permanent form; </a:t>
            </a:r>
          </a:p>
          <a:p>
            <a:pPr marL="355600" lvl="1" indent="-176213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de-DE" sz="1400" b="0" dirty="0" err="1"/>
              <a:t>are</a:t>
            </a:r>
            <a:r>
              <a:rPr lang="de-DE" sz="1400" b="0" dirty="0"/>
              <a:t> </a:t>
            </a:r>
            <a:r>
              <a:rPr lang="de-DE" sz="1400" b="0" dirty="0" err="1"/>
              <a:t>localised</a:t>
            </a:r>
            <a:r>
              <a:rPr lang="de-DE" sz="1400" b="0" dirty="0"/>
              <a:t>, so </a:t>
            </a:r>
            <a:r>
              <a:rPr lang="de-DE" sz="1400" b="0" dirty="0" err="1"/>
              <a:t>that</a:t>
            </a:r>
            <a:r>
              <a:rPr lang="de-DE" sz="1400" b="0" dirty="0"/>
              <a:t> </a:t>
            </a:r>
            <a:r>
              <a:rPr lang="de-DE" sz="1400" b="0" dirty="0" err="1"/>
              <a:t>they</a:t>
            </a:r>
            <a:r>
              <a:rPr lang="de-DE" sz="1400" b="0" dirty="0"/>
              <a:t> </a:t>
            </a:r>
            <a:r>
              <a:rPr lang="de-DE" sz="1400" b="0" dirty="0" err="1"/>
              <a:t>decay</a:t>
            </a:r>
            <a:r>
              <a:rPr lang="de-DE" sz="1400" b="0" dirty="0"/>
              <a:t> </a:t>
            </a:r>
            <a:r>
              <a:rPr lang="de-DE" sz="1400" b="0" dirty="0" err="1"/>
              <a:t>or</a:t>
            </a:r>
            <a:r>
              <a:rPr lang="de-DE" sz="1400" b="0" dirty="0"/>
              <a:t> </a:t>
            </a:r>
            <a:r>
              <a:rPr lang="de-DE" sz="1400" b="0" dirty="0" err="1"/>
              <a:t>approach</a:t>
            </a:r>
            <a:r>
              <a:rPr lang="de-DE" sz="1400" b="0" dirty="0"/>
              <a:t> a </a:t>
            </a:r>
            <a:r>
              <a:rPr lang="de-DE" sz="1400" b="0" dirty="0" err="1"/>
              <a:t>constant</a:t>
            </a:r>
            <a:r>
              <a:rPr lang="de-DE" sz="1400" b="0" dirty="0"/>
              <a:t> </a:t>
            </a:r>
            <a:r>
              <a:rPr lang="de-DE" sz="1400" b="0" dirty="0" err="1"/>
              <a:t>at</a:t>
            </a:r>
            <a:r>
              <a:rPr lang="de-DE" sz="1400" b="0" dirty="0"/>
              <a:t> </a:t>
            </a:r>
            <a:r>
              <a:rPr lang="de-DE" sz="1400" b="0" dirty="0" err="1"/>
              <a:t>infinity</a:t>
            </a:r>
            <a:r>
              <a:rPr lang="de-DE" sz="1400" b="0" dirty="0"/>
              <a:t>; </a:t>
            </a:r>
          </a:p>
          <a:p>
            <a:pPr marL="355600" lvl="1" indent="-176213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de-DE" sz="1400" b="0" dirty="0" err="1"/>
              <a:t>can</a:t>
            </a:r>
            <a:r>
              <a:rPr lang="de-DE" sz="1400" b="0" dirty="0"/>
              <a:t> </a:t>
            </a:r>
            <a:r>
              <a:rPr lang="de-DE" sz="1400" b="0" dirty="0" err="1"/>
              <a:t>interact</a:t>
            </a:r>
            <a:r>
              <a:rPr lang="de-DE" sz="1400" b="0" dirty="0"/>
              <a:t> </a:t>
            </a:r>
            <a:r>
              <a:rPr lang="de-DE" sz="1400" b="0" dirty="0" err="1"/>
              <a:t>strongly</a:t>
            </a:r>
            <a:r>
              <a:rPr lang="de-DE" sz="1400" b="0" dirty="0"/>
              <a:t> </a:t>
            </a:r>
            <a:r>
              <a:rPr lang="de-DE" sz="1400" b="0" dirty="0" err="1"/>
              <a:t>with</a:t>
            </a:r>
            <a:r>
              <a:rPr lang="de-DE" sz="1400" b="0" dirty="0"/>
              <a:t> </a:t>
            </a:r>
            <a:r>
              <a:rPr lang="de-DE" sz="1400" b="0" dirty="0" err="1"/>
              <a:t>other</a:t>
            </a:r>
            <a:r>
              <a:rPr lang="de-DE" sz="1400" b="0" dirty="0"/>
              <a:t> </a:t>
            </a:r>
            <a:r>
              <a:rPr lang="de-DE" sz="1400" b="0" dirty="0" err="1"/>
              <a:t>solitons</a:t>
            </a:r>
            <a:r>
              <a:rPr lang="de-DE" sz="1400" b="0" dirty="0"/>
              <a:t>, but </a:t>
            </a:r>
            <a:r>
              <a:rPr lang="de-DE" sz="1400" b="0" dirty="0" err="1"/>
              <a:t>they</a:t>
            </a:r>
            <a:r>
              <a:rPr lang="de-DE" sz="1400" b="0" dirty="0"/>
              <a:t> </a:t>
            </a:r>
            <a:r>
              <a:rPr lang="de-DE" sz="1400" b="0" dirty="0" err="1"/>
              <a:t>emerge</a:t>
            </a:r>
            <a:r>
              <a:rPr lang="de-DE" sz="1400" b="0" dirty="0"/>
              <a:t> </a:t>
            </a:r>
            <a:r>
              <a:rPr lang="de-DE" sz="1400" b="0" dirty="0" err="1"/>
              <a:t>from</a:t>
            </a:r>
            <a:r>
              <a:rPr lang="de-DE" sz="1400" b="0" dirty="0"/>
              <a:t> </a:t>
            </a:r>
            <a:r>
              <a:rPr lang="de-DE" sz="1400" b="0" dirty="0" err="1"/>
              <a:t>the</a:t>
            </a:r>
            <a:r>
              <a:rPr lang="de-DE" sz="1400" b="0" dirty="0"/>
              <a:t> </a:t>
            </a:r>
            <a:r>
              <a:rPr lang="de-DE" sz="1400" b="0" dirty="0" err="1"/>
              <a:t>collision</a:t>
            </a:r>
            <a:r>
              <a:rPr lang="de-DE" sz="1400" b="0" dirty="0"/>
              <a:t> </a:t>
            </a:r>
            <a:r>
              <a:rPr lang="de-DE" sz="1400" b="0" dirty="0" err="1"/>
              <a:t>unchanged</a:t>
            </a:r>
            <a:r>
              <a:rPr lang="de-DE" sz="1400" b="0" dirty="0"/>
              <a:t> apart </a:t>
            </a:r>
            <a:r>
              <a:rPr lang="de-DE" sz="1400" b="0" dirty="0" err="1"/>
              <a:t>from</a:t>
            </a:r>
            <a:r>
              <a:rPr lang="de-DE" sz="1400" b="0" dirty="0"/>
              <a:t> a </a:t>
            </a:r>
            <a:r>
              <a:rPr lang="de-DE" sz="1400" b="0" dirty="0">
                <a:hlinkClick r:id="rId3" tooltip="Phase shift"/>
              </a:rPr>
              <a:t>phase shift</a:t>
            </a:r>
            <a:r>
              <a:rPr lang="de-DE" sz="1400" b="0" dirty="0"/>
              <a:t>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sz="1400" b="0" dirty="0" err="1"/>
              <a:t>Many</a:t>
            </a:r>
            <a:r>
              <a:rPr lang="de-DE" sz="1400" b="0" dirty="0"/>
              <a:t> </a:t>
            </a:r>
            <a:r>
              <a:rPr lang="de-DE" sz="1400" b="0" dirty="0">
                <a:hlinkClick r:id="rId4" tooltip="Exactly solvable model"/>
              </a:rPr>
              <a:t>exactly solvable models</a:t>
            </a:r>
            <a:r>
              <a:rPr lang="de-DE" sz="1400" b="0" dirty="0"/>
              <a:t> </a:t>
            </a:r>
            <a:r>
              <a:rPr lang="de-DE" sz="1400" b="0" dirty="0" err="1"/>
              <a:t>have</a:t>
            </a:r>
            <a:r>
              <a:rPr lang="de-DE" sz="1400" b="0" dirty="0"/>
              <a:t> </a:t>
            </a:r>
            <a:r>
              <a:rPr lang="de-DE" sz="1400" b="0" dirty="0" err="1"/>
              <a:t>soliton</a:t>
            </a:r>
            <a:r>
              <a:rPr lang="de-DE" sz="1400" b="0" dirty="0"/>
              <a:t> </a:t>
            </a:r>
            <a:r>
              <a:rPr lang="de-DE" sz="1400" b="0" dirty="0" err="1"/>
              <a:t>solutions</a:t>
            </a:r>
            <a:r>
              <a:rPr lang="de-DE" sz="1400" b="0" dirty="0"/>
              <a:t>, </a:t>
            </a:r>
            <a:r>
              <a:rPr lang="de-DE" sz="1400" b="0" dirty="0" err="1"/>
              <a:t>including</a:t>
            </a:r>
            <a:r>
              <a:rPr lang="de-DE" sz="1400" b="0" dirty="0"/>
              <a:t> </a:t>
            </a:r>
            <a:r>
              <a:rPr lang="de-DE" sz="1400" b="0" dirty="0" err="1"/>
              <a:t>the</a:t>
            </a:r>
            <a:r>
              <a:rPr lang="de-DE" sz="1400" b="0" dirty="0"/>
              <a:t> </a:t>
            </a:r>
            <a:r>
              <a:rPr lang="de-DE" sz="1400" b="0" dirty="0">
                <a:hlinkClick r:id="rId5" tooltip="Korteweg-de Vries equation"/>
              </a:rPr>
              <a:t>Korteweg-de Vries equation</a:t>
            </a:r>
            <a:r>
              <a:rPr lang="de-DE" sz="1400" b="0" dirty="0"/>
              <a:t>, </a:t>
            </a:r>
            <a:r>
              <a:rPr lang="de-DE" sz="1400" b="0" dirty="0" err="1"/>
              <a:t>the</a:t>
            </a:r>
            <a:r>
              <a:rPr lang="de-DE" sz="1400" b="0" dirty="0"/>
              <a:t> </a:t>
            </a:r>
            <a:r>
              <a:rPr lang="de-DE" sz="1400" b="0" dirty="0">
                <a:hlinkClick r:id="rId6" tooltip="Nonlinear Schrödinger equation"/>
              </a:rPr>
              <a:t>nonlinear Schrödinger equation</a:t>
            </a:r>
            <a:r>
              <a:rPr lang="de-DE" sz="1400" b="0" dirty="0"/>
              <a:t>, </a:t>
            </a:r>
            <a:r>
              <a:rPr lang="de-DE" sz="1400" b="0" dirty="0" err="1"/>
              <a:t>the</a:t>
            </a:r>
            <a:r>
              <a:rPr lang="de-DE" sz="1400" b="0" dirty="0"/>
              <a:t> </a:t>
            </a:r>
            <a:r>
              <a:rPr lang="de-DE" sz="1400" b="0" dirty="0" err="1"/>
              <a:t>coupled</a:t>
            </a:r>
            <a:r>
              <a:rPr lang="de-DE" sz="1400" b="0" dirty="0"/>
              <a:t> </a:t>
            </a:r>
            <a:r>
              <a:rPr lang="de-DE" sz="1400" b="0" dirty="0" err="1"/>
              <a:t>nonlinear</a:t>
            </a:r>
            <a:r>
              <a:rPr lang="de-DE" sz="1400" b="0" dirty="0"/>
              <a:t> </a:t>
            </a:r>
            <a:r>
              <a:rPr lang="de-DE" sz="1400" b="0" dirty="0" err="1"/>
              <a:t>Schrödinger</a:t>
            </a:r>
            <a:r>
              <a:rPr lang="de-DE" sz="1400" b="0" dirty="0"/>
              <a:t> </a:t>
            </a:r>
            <a:r>
              <a:rPr lang="de-DE" sz="1400" b="0" dirty="0" err="1"/>
              <a:t>equation</a:t>
            </a:r>
            <a:r>
              <a:rPr lang="de-DE" sz="1400" b="0" dirty="0"/>
              <a:t>, </a:t>
            </a:r>
            <a:r>
              <a:rPr lang="de-DE" sz="1400" b="0" dirty="0" err="1"/>
              <a:t>and</a:t>
            </a:r>
            <a:r>
              <a:rPr lang="de-DE" sz="1400" b="0" dirty="0"/>
              <a:t> </a:t>
            </a:r>
            <a:r>
              <a:rPr lang="de-DE" sz="1400" b="0" dirty="0" err="1"/>
              <a:t>the</a:t>
            </a:r>
            <a:r>
              <a:rPr lang="de-DE" sz="1400" b="0" dirty="0"/>
              <a:t> </a:t>
            </a:r>
            <a:r>
              <a:rPr lang="de-DE" sz="1400" b="0" dirty="0">
                <a:hlinkClick r:id="rId7" tooltip="Sine-Gordon equation"/>
              </a:rPr>
              <a:t>sine-Gordon equation</a:t>
            </a:r>
            <a:r>
              <a:rPr lang="de-DE" sz="1400" b="0" dirty="0"/>
              <a:t>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sz="1400" b="0" dirty="0"/>
              <a:t>The </a:t>
            </a:r>
            <a:r>
              <a:rPr lang="de-DE" sz="1400" b="0" dirty="0" err="1"/>
              <a:t>mathematical</a:t>
            </a:r>
            <a:r>
              <a:rPr lang="de-DE" sz="1400" b="0" dirty="0"/>
              <a:t> </a:t>
            </a:r>
            <a:r>
              <a:rPr lang="de-DE" sz="1400" b="0" dirty="0" err="1"/>
              <a:t>theory</a:t>
            </a:r>
            <a:r>
              <a:rPr lang="de-DE" sz="1400" b="0" dirty="0"/>
              <a:t> </a:t>
            </a:r>
            <a:r>
              <a:rPr lang="de-DE" sz="1400" b="0" dirty="0" err="1"/>
              <a:t>of</a:t>
            </a:r>
            <a:r>
              <a:rPr lang="de-DE" sz="1400" b="0" dirty="0"/>
              <a:t> </a:t>
            </a:r>
            <a:r>
              <a:rPr lang="de-DE" sz="1400" b="0" dirty="0" err="1"/>
              <a:t>these</a:t>
            </a:r>
            <a:r>
              <a:rPr lang="de-DE" sz="1400" b="0" dirty="0"/>
              <a:t> </a:t>
            </a:r>
            <a:r>
              <a:rPr lang="de-DE" sz="1400" b="0" dirty="0" err="1"/>
              <a:t>equations</a:t>
            </a:r>
            <a:r>
              <a:rPr lang="de-DE" sz="1400" b="0" dirty="0"/>
              <a:t> </a:t>
            </a:r>
            <a:r>
              <a:rPr lang="de-DE" sz="1400" b="0" dirty="0" err="1"/>
              <a:t>is</a:t>
            </a:r>
            <a:r>
              <a:rPr lang="de-DE" sz="1400" b="0" dirty="0"/>
              <a:t> a </a:t>
            </a:r>
            <a:r>
              <a:rPr lang="de-DE" sz="1400" b="0" dirty="0" err="1"/>
              <a:t>broad</a:t>
            </a:r>
            <a:r>
              <a:rPr lang="de-DE" sz="1400" b="0" dirty="0"/>
              <a:t> </a:t>
            </a:r>
            <a:r>
              <a:rPr lang="de-DE" sz="1400" b="0" dirty="0" err="1"/>
              <a:t>and</a:t>
            </a:r>
            <a:r>
              <a:rPr lang="de-DE" sz="1400" b="0" dirty="0"/>
              <a:t> </a:t>
            </a:r>
            <a:r>
              <a:rPr lang="de-DE" sz="1400" b="0" dirty="0" err="1"/>
              <a:t>very</a:t>
            </a:r>
            <a:r>
              <a:rPr lang="de-DE" sz="1400" b="0" dirty="0"/>
              <a:t> </a:t>
            </a:r>
            <a:r>
              <a:rPr lang="de-DE" sz="1400" b="0" dirty="0" err="1"/>
              <a:t>active</a:t>
            </a:r>
            <a:r>
              <a:rPr lang="de-DE" sz="1400" b="0" dirty="0"/>
              <a:t> </a:t>
            </a:r>
            <a:r>
              <a:rPr lang="de-DE" sz="1400" b="0" dirty="0" err="1"/>
              <a:t>field</a:t>
            </a:r>
            <a:r>
              <a:rPr lang="de-DE" sz="1400" b="0" dirty="0"/>
              <a:t> </a:t>
            </a:r>
            <a:r>
              <a:rPr lang="de-DE" sz="1400" b="0" dirty="0" err="1"/>
              <a:t>of</a:t>
            </a:r>
            <a:r>
              <a:rPr lang="de-DE" sz="1400" b="0" dirty="0"/>
              <a:t> </a:t>
            </a:r>
            <a:r>
              <a:rPr lang="de-DE" sz="1400" b="0" dirty="0" err="1"/>
              <a:t>mathematical</a:t>
            </a:r>
            <a:r>
              <a:rPr lang="de-DE" sz="1400" b="0" dirty="0"/>
              <a:t> </a:t>
            </a:r>
            <a:r>
              <a:rPr lang="de-DE" sz="1400" b="0" dirty="0" err="1"/>
              <a:t>research</a:t>
            </a:r>
            <a:r>
              <a:rPr lang="de-DE" sz="1400" b="0" dirty="0"/>
              <a:t>.</a:t>
            </a:r>
            <a:r>
              <a:rPr lang="de-DE" sz="1400" dirty="0"/>
              <a:t> </a:t>
            </a:r>
            <a:endParaRPr lang="de-DE" sz="1400" b="0" dirty="0">
              <a:latin typeface="Times New Roman" charset="0"/>
            </a:endParaRPr>
          </a:p>
        </p:txBody>
      </p:sp>
      <p:sp>
        <p:nvSpPr>
          <p:cNvPr id="400391" name="Rectangle 7"/>
          <p:cNvSpPr>
            <a:spLocks noChangeArrowheads="1"/>
          </p:cNvSpPr>
          <p:nvPr/>
        </p:nvSpPr>
        <p:spPr bwMode="auto">
          <a:xfrm>
            <a:off x="34925" y="1196975"/>
            <a:ext cx="381635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e-DE" sz="1200" b="0" dirty="0">
                <a:latin typeface="Times New Roman" charset="0"/>
              </a:rPr>
              <a:t>John Scott Russell (</a:t>
            </a:r>
            <a:r>
              <a:rPr lang="de-DE" sz="1200" b="0" dirty="0" err="1">
                <a:latin typeface="Times New Roman" charset="0"/>
              </a:rPr>
              <a:t>Scottish</a:t>
            </a:r>
            <a:r>
              <a:rPr lang="de-DE" sz="1200" b="0" dirty="0">
                <a:latin typeface="Times New Roman" charset="0"/>
              </a:rPr>
              <a:t> </a:t>
            </a:r>
            <a:r>
              <a:rPr lang="de-DE" sz="1200" b="0" dirty="0" err="1">
                <a:latin typeface="Times New Roman" charset="0"/>
              </a:rPr>
              <a:t>engineer</a:t>
            </a:r>
            <a:r>
              <a:rPr lang="de-DE" sz="1200" dirty="0">
                <a:latin typeface="Times New Roman" charset="0"/>
              </a:rPr>
              <a:t> </a:t>
            </a:r>
            <a:r>
              <a:rPr lang="de-DE" sz="1200" b="0" dirty="0">
                <a:latin typeface="Times New Roman" charset="0"/>
              </a:rPr>
              <a:t>1808-1882) </a:t>
            </a:r>
            <a:br>
              <a:rPr lang="de-DE" sz="1200" b="0" dirty="0">
                <a:latin typeface="Times New Roman" charset="0"/>
              </a:rPr>
            </a:br>
            <a:r>
              <a:rPr lang="de-DE" sz="1200" b="0" dirty="0">
                <a:latin typeface="Times New Roman" charset="0"/>
              </a:rPr>
              <a:t>September 1844:</a:t>
            </a:r>
            <a:r>
              <a:rPr lang="de-DE" sz="1200" dirty="0">
                <a:latin typeface="Times New Roman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e-DE" sz="1000" b="0" dirty="0">
                <a:latin typeface="Times New Roman" charset="0"/>
              </a:rPr>
              <a:t>``I was </a:t>
            </a:r>
            <a:r>
              <a:rPr lang="de-DE" sz="1000" b="0" dirty="0" err="1">
                <a:latin typeface="Times New Roman" charset="0"/>
              </a:rPr>
              <a:t>observing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the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motion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of</a:t>
            </a:r>
            <a:r>
              <a:rPr lang="de-DE" sz="1000" b="0" dirty="0">
                <a:latin typeface="Times New Roman" charset="0"/>
              </a:rPr>
              <a:t> a </a:t>
            </a:r>
            <a:r>
              <a:rPr lang="de-DE" sz="1000" b="0" dirty="0" err="1">
                <a:latin typeface="Times New Roman" charset="0"/>
              </a:rPr>
              <a:t>boat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which</a:t>
            </a:r>
            <a:r>
              <a:rPr lang="de-DE" sz="1000" b="0" dirty="0">
                <a:latin typeface="Times New Roman" charset="0"/>
              </a:rPr>
              <a:t> was </a:t>
            </a:r>
            <a:r>
              <a:rPr lang="de-DE" sz="1000" b="0" dirty="0" err="1">
                <a:latin typeface="Times New Roman" charset="0"/>
              </a:rPr>
              <a:t>rapidly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drawn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along</a:t>
            </a:r>
            <a:r>
              <a:rPr lang="de-DE" sz="1000" b="0" dirty="0">
                <a:latin typeface="Times New Roman" charset="0"/>
              </a:rPr>
              <a:t> a </a:t>
            </a:r>
            <a:r>
              <a:rPr lang="de-DE" sz="1000" b="0" dirty="0" err="1">
                <a:latin typeface="Times New Roman" charset="0"/>
              </a:rPr>
              <a:t>narrow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channel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by</a:t>
            </a:r>
            <a:r>
              <a:rPr lang="de-DE" sz="1000" b="0" dirty="0">
                <a:latin typeface="Times New Roman" charset="0"/>
              </a:rPr>
              <a:t> a pair </a:t>
            </a:r>
            <a:r>
              <a:rPr lang="de-DE" sz="1000" b="0" dirty="0" err="1">
                <a:latin typeface="Times New Roman" charset="0"/>
              </a:rPr>
              <a:t>of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horses</a:t>
            </a:r>
            <a:r>
              <a:rPr lang="de-DE" sz="1000" b="0" dirty="0">
                <a:latin typeface="Times New Roman" charset="0"/>
              </a:rPr>
              <a:t>, </a:t>
            </a:r>
            <a:r>
              <a:rPr lang="de-DE" sz="1000" b="0" dirty="0" err="1">
                <a:latin typeface="Times New Roman" charset="0"/>
              </a:rPr>
              <a:t>when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the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boat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suddenly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stopped</a:t>
            </a:r>
            <a:r>
              <a:rPr lang="de-DE" sz="1000" b="0" dirty="0">
                <a:latin typeface="Times New Roman" charset="0"/>
              </a:rPr>
              <a:t> - not so </a:t>
            </a:r>
            <a:r>
              <a:rPr lang="de-DE" sz="1000" b="0" dirty="0" err="1">
                <a:latin typeface="Times New Roman" charset="0"/>
              </a:rPr>
              <a:t>the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mass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of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water</a:t>
            </a:r>
            <a:r>
              <a:rPr lang="de-DE" sz="1000" b="0" dirty="0">
                <a:latin typeface="Times New Roman" charset="0"/>
              </a:rPr>
              <a:t> in </a:t>
            </a:r>
            <a:r>
              <a:rPr lang="de-DE" sz="1000" b="0" dirty="0" err="1">
                <a:latin typeface="Times New Roman" charset="0"/>
              </a:rPr>
              <a:t>the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channel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which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it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had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put</a:t>
            </a:r>
            <a:r>
              <a:rPr lang="de-DE" sz="1000" b="0" dirty="0">
                <a:latin typeface="Times New Roman" charset="0"/>
              </a:rPr>
              <a:t> in </a:t>
            </a:r>
            <a:r>
              <a:rPr lang="de-DE" sz="1000" b="0" dirty="0" err="1">
                <a:latin typeface="Times New Roman" charset="0"/>
              </a:rPr>
              <a:t>motion</a:t>
            </a:r>
            <a:r>
              <a:rPr lang="de-DE" sz="1000" b="0" dirty="0">
                <a:latin typeface="Times New Roman" charset="0"/>
              </a:rPr>
              <a:t>; </a:t>
            </a:r>
            <a:r>
              <a:rPr lang="de-DE" sz="1000" b="0" dirty="0" err="1">
                <a:latin typeface="Times New Roman" charset="0"/>
              </a:rPr>
              <a:t>it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accumulated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round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the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prow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of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the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vessel</a:t>
            </a:r>
            <a:r>
              <a:rPr lang="de-DE" sz="1000" b="0" dirty="0">
                <a:latin typeface="Times New Roman" charset="0"/>
              </a:rPr>
              <a:t> in a </a:t>
            </a:r>
            <a:r>
              <a:rPr lang="de-DE" sz="1000" b="0" dirty="0" err="1">
                <a:latin typeface="Times New Roman" charset="0"/>
              </a:rPr>
              <a:t>state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of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violent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agitation</a:t>
            </a:r>
            <a:r>
              <a:rPr lang="de-DE" sz="1000" b="0" dirty="0">
                <a:latin typeface="Times New Roman" charset="0"/>
              </a:rPr>
              <a:t>, </a:t>
            </a:r>
            <a:r>
              <a:rPr lang="de-DE" sz="1000" b="0" dirty="0" err="1">
                <a:latin typeface="Times New Roman" charset="0"/>
              </a:rPr>
              <a:t>then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suddenly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leaving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it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behind</a:t>
            </a:r>
            <a:r>
              <a:rPr lang="de-DE" sz="1000" b="0" dirty="0">
                <a:latin typeface="Times New Roman" charset="0"/>
              </a:rPr>
              <a:t>, </a:t>
            </a:r>
            <a:r>
              <a:rPr lang="de-DE" sz="1000" b="0" dirty="0" err="1">
                <a:latin typeface="Times New Roman" charset="0"/>
              </a:rPr>
              <a:t>rolled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forward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with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great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velocity</a:t>
            </a:r>
            <a:r>
              <a:rPr lang="de-DE" sz="1000" b="0" dirty="0">
                <a:latin typeface="Times New Roman" charset="0"/>
              </a:rPr>
              <a:t>, </a:t>
            </a:r>
            <a:r>
              <a:rPr lang="de-DE" sz="1000" b="0" dirty="0" err="1">
                <a:latin typeface="Times New Roman" charset="0"/>
              </a:rPr>
              <a:t>assuming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the</a:t>
            </a:r>
            <a:r>
              <a:rPr lang="de-DE" sz="1000" b="0" dirty="0">
                <a:latin typeface="Times New Roman" charset="0"/>
              </a:rPr>
              <a:t> form </a:t>
            </a:r>
            <a:r>
              <a:rPr lang="de-DE" sz="1000" b="0" dirty="0" err="1">
                <a:latin typeface="Times New Roman" charset="0"/>
              </a:rPr>
              <a:t>of</a:t>
            </a:r>
            <a:r>
              <a:rPr lang="de-DE" sz="1000" b="0" dirty="0">
                <a:latin typeface="Times New Roman" charset="0"/>
              </a:rPr>
              <a:t> a large </a:t>
            </a:r>
            <a:r>
              <a:rPr lang="de-DE" sz="1000" b="0" dirty="0" err="1">
                <a:latin typeface="Times New Roman" charset="0"/>
              </a:rPr>
              <a:t>solitary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elevation</a:t>
            </a:r>
            <a:r>
              <a:rPr lang="de-DE" sz="1000" b="0" dirty="0">
                <a:latin typeface="Times New Roman" charset="0"/>
              </a:rPr>
              <a:t>, a </a:t>
            </a:r>
            <a:r>
              <a:rPr lang="de-DE" sz="1000" b="0" dirty="0" err="1">
                <a:latin typeface="Times New Roman" charset="0"/>
              </a:rPr>
              <a:t>rounded</a:t>
            </a:r>
            <a:r>
              <a:rPr lang="de-DE" sz="1000" b="0" dirty="0">
                <a:latin typeface="Times New Roman" charset="0"/>
              </a:rPr>
              <a:t>, smooth </a:t>
            </a:r>
            <a:r>
              <a:rPr lang="de-DE" sz="1000" b="0" dirty="0" err="1">
                <a:latin typeface="Times New Roman" charset="0"/>
              </a:rPr>
              <a:t>and</a:t>
            </a:r>
            <a:r>
              <a:rPr lang="de-DE" sz="1000" b="0" dirty="0">
                <a:latin typeface="Times New Roman" charset="0"/>
              </a:rPr>
              <a:t> well-</a:t>
            </a:r>
            <a:r>
              <a:rPr lang="de-DE" sz="1000" b="0" dirty="0" err="1">
                <a:latin typeface="Times New Roman" charset="0"/>
              </a:rPr>
              <a:t>defined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heap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of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water</a:t>
            </a:r>
            <a:r>
              <a:rPr lang="de-DE" sz="1000" b="0" dirty="0">
                <a:latin typeface="Times New Roman" charset="0"/>
              </a:rPr>
              <a:t>, </a:t>
            </a:r>
            <a:r>
              <a:rPr lang="de-DE" sz="1000" b="0" dirty="0" err="1">
                <a:latin typeface="Times New Roman" charset="0"/>
              </a:rPr>
              <a:t>which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continued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its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course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along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the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channel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apparently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without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change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of</a:t>
            </a:r>
            <a:r>
              <a:rPr lang="de-DE" sz="1000" b="0" dirty="0">
                <a:latin typeface="Times New Roman" charset="0"/>
              </a:rPr>
              <a:t> form </a:t>
            </a:r>
            <a:r>
              <a:rPr lang="de-DE" sz="1000" b="0" dirty="0" err="1">
                <a:latin typeface="Times New Roman" charset="0"/>
              </a:rPr>
              <a:t>or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diminution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of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speed</a:t>
            </a:r>
            <a:r>
              <a:rPr lang="de-DE" sz="1000" b="0" dirty="0">
                <a:latin typeface="Times New Roman" charset="0"/>
              </a:rPr>
              <a:t>. I </a:t>
            </a:r>
            <a:r>
              <a:rPr lang="de-DE" sz="1000" b="0" dirty="0" err="1">
                <a:latin typeface="Times New Roman" charset="0"/>
              </a:rPr>
              <a:t>followed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it</a:t>
            </a:r>
            <a:r>
              <a:rPr lang="de-DE" sz="1000" b="0" dirty="0">
                <a:latin typeface="Times New Roman" charset="0"/>
              </a:rPr>
              <a:t> on </a:t>
            </a:r>
            <a:r>
              <a:rPr lang="de-DE" sz="1000" b="0" dirty="0" err="1">
                <a:latin typeface="Times New Roman" charset="0"/>
              </a:rPr>
              <a:t>horseback</a:t>
            </a:r>
            <a:r>
              <a:rPr lang="de-DE" sz="1000" b="0" dirty="0">
                <a:latin typeface="Times New Roman" charset="0"/>
              </a:rPr>
              <a:t>, </a:t>
            </a:r>
            <a:r>
              <a:rPr lang="de-DE" sz="1000" b="0" dirty="0" err="1">
                <a:latin typeface="Times New Roman" charset="0"/>
              </a:rPr>
              <a:t>and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overtook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it</a:t>
            </a:r>
            <a:r>
              <a:rPr lang="de-DE" sz="1000" b="0" dirty="0">
                <a:latin typeface="Times New Roman" charset="0"/>
              </a:rPr>
              <a:t> still </a:t>
            </a:r>
            <a:r>
              <a:rPr lang="de-DE" sz="1000" b="0" dirty="0" err="1">
                <a:latin typeface="Times New Roman" charset="0"/>
              </a:rPr>
              <a:t>rolling</a:t>
            </a:r>
            <a:r>
              <a:rPr lang="de-DE" sz="1000" b="0" dirty="0">
                <a:latin typeface="Times New Roman" charset="0"/>
              </a:rPr>
              <a:t> on </a:t>
            </a:r>
            <a:r>
              <a:rPr lang="de-DE" sz="1000" b="0" dirty="0" err="1">
                <a:latin typeface="Times New Roman" charset="0"/>
              </a:rPr>
              <a:t>at</a:t>
            </a:r>
            <a:r>
              <a:rPr lang="de-DE" sz="1000" b="0" dirty="0">
                <a:latin typeface="Times New Roman" charset="0"/>
              </a:rPr>
              <a:t> a rate </a:t>
            </a:r>
            <a:r>
              <a:rPr lang="de-DE" sz="1000" b="0" dirty="0" err="1">
                <a:latin typeface="Times New Roman" charset="0"/>
              </a:rPr>
              <a:t>of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some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eight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or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nine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miles</a:t>
            </a:r>
            <a:r>
              <a:rPr lang="de-DE" sz="1000" b="0" dirty="0">
                <a:latin typeface="Times New Roman" charset="0"/>
              </a:rPr>
              <a:t> an </a:t>
            </a:r>
            <a:r>
              <a:rPr lang="de-DE" sz="1000" b="0" dirty="0" err="1">
                <a:latin typeface="Times New Roman" charset="0"/>
              </a:rPr>
              <a:t>hour</a:t>
            </a:r>
            <a:r>
              <a:rPr lang="de-DE" sz="1000" b="0" dirty="0">
                <a:latin typeface="Times New Roman" charset="0"/>
              </a:rPr>
              <a:t>, </a:t>
            </a:r>
            <a:r>
              <a:rPr lang="de-DE" sz="1000" b="0" dirty="0" err="1">
                <a:latin typeface="Times New Roman" charset="0"/>
              </a:rPr>
              <a:t>preserving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its</a:t>
            </a:r>
            <a:r>
              <a:rPr lang="de-DE" sz="1000" b="0" dirty="0">
                <a:latin typeface="Times New Roman" charset="0"/>
              </a:rPr>
              <a:t> original </a:t>
            </a:r>
            <a:r>
              <a:rPr lang="de-DE" sz="1000" b="0" dirty="0" err="1">
                <a:latin typeface="Times New Roman" charset="0"/>
              </a:rPr>
              <a:t>figure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some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thirty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feet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long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and</a:t>
            </a:r>
            <a:r>
              <a:rPr lang="de-DE" sz="1000" b="0" dirty="0">
                <a:latin typeface="Times New Roman" charset="0"/>
              </a:rPr>
              <a:t> a </a:t>
            </a:r>
            <a:r>
              <a:rPr lang="de-DE" sz="1000" b="0" dirty="0" err="1">
                <a:latin typeface="Times New Roman" charset="0"/>
              </a:rPr>
              <a:t>foot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to</a:t>
            </a:r>
            <a:r>
              <a:rPr lang="de-DE" sz="1000" b="0" dirty="0">
                <a:latin typeface="Times New Roman" charset="0"/>
              </a:rPr>
              <a:t> a </a:t>
            </a:r>
            <a:r>
              <a:rPr lang="de-DE" sz="1000" b="0" dirty="0" err="1">
                <a:latin typeface="Times New Roman" charset="0"/>
              </a:rPr>
              <a:t>foot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and</a:t>
            </a:r>
            <a:r>
              <a:rPr lang="de-DE" sz="1000" b="0" dirty="0">
                <a:latin typeface="Times New Roman" charset="0"/>
              </a:rPr>
              <a:t> a half in </a:t>
            </a:r>
            <a:r>
              <a:rPr lang="de-DE" sz="1000" b="0" dirty="0" err="1">
                <a:latin typeface="Times New Roman" charset="0"/>
              </a:rPr>
              <a:t>height</a:t>
            </a:r>
            <a:r>
              <a:rPr lang="de-DE" sz="1000" b="0" dirty="0">
                <a:latin typeface="Times New Roman" charset="0"/>
              </a:rPr>
              <a:t>. </a:t>
            </a:r>
            <a:r>
              <a:rPr lang="de-DE" sz="1000" b="0" dirty="0" err="1">
                <a:latin typeface="Times New Roman" charset="0"/>
              </a:rPr>
              <a:t>Its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height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gradually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diminished</a:t>
            </a:r>
            <a:r>
              <a:rPr lang="de-DE" sz="1000" b="0" dirty="0">
                <a:latin typeface="Times New Roman" charset="0"/>
              </a:rPr>
              <a:t>, </a:t>
            </a:r>
            <a:r>
              <a:rPr lang="de-DE" sz="1000" b="0" dirty="0" err="1">
                <a:latin typeface="Times New Roman" charset="0"/>
              </a:rPr>
              <a:t>and</a:t>
            </a:r>
            <a:r>
              <a:rPr lang="de-DE" sz="1000" b="0" dirty="0">
                <a:latin typeface="Times New Roman" charset="0"/>
              </a:rPr>
              <a:t> after a </a:t>
            </a:r>
            <a:r>
              <a:rPr lang="de-DE" sz="1000" b="0" dirty="0" err="1">
                <a:latin typeface="Times New Roman" charset="0"/>
              </a:rPr>
              <a:t>chase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of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one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or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two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miles</a:t>
            </a:r>
            <a:r>
              <a:rPr lang="de-DE" sz="1000" b="0" dirty="0">
                <a:latin typeface="Times New Roman" charset="0"/>
              </a:rPr>
              <a:t> I lost </a:t>
            </a:r>
            <a:r>
              <a:rPr lang="de-DE" sz="1000" b="0" dirty="0" err="1">
                <a:latin typeface="Times New Roman" charset="0"/>
              </a:rPr>
              <a:t>it</a:t>
            </a:r>
            <a:r>
              <a:rPr lang="de-DE" sz="1000" b="0" dirty="0">
                <a:latin typeface="Times New Roman" charset="0"/>
              </a:rPr>
              <a:t> in </a:t>
            </a:r>
            <a:r>
              <a:rPr lang="de-DE" sz="1000" b="0" dirty="0" err="1">
                <a:latin typeface="Times New Roman" charset="0"/>
              </a:rPr>
              <a:t>the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windings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of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the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channel</a:t>
            </a:r>
            <a:r>
              <a:rPr lang="de-DE" sz="1000" b="0" dirty="0">
                <a:latin typeface="Times New Roman" charset="0"/>
              </a:rPr>
              <a:t>. Such, in </a:t>
            </a:r>
            <a:r>
              <a:rPr lang="de-DE" sz="1000" b="0" dirty="0" err="1">
                <a:latin typeface="Times New Roman" charset="0"/>
              </a:rPr>
              <a:t>the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month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of</a:t>
            </a:r>
            <a:r>
              <a:rPr lang="de-DE" sz="1000" b="0" dirty="0">
                <a:latin typeface="Times New Roman" charset="0"/>
              </a:rPr>
              <a:t> August 1834, was </a:t>
            </a:r>
            <a:r>
              <a:rPr lang="de-DE" sz="1000" b="0" dirty="0" err="1">
                <a:latin typeface="Times New Roman" charset="0"/>
              </a:rPr>
              <a:t>my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first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chance</a:t>
            </a:r>
            <a:r>
              <a:rPr lang="de-DE" sz="1000" b="0" dirty="0">
                <a:latin typeface="Times New Roman" charset="0"/>
              </a:rPr>
              <a:t> interview </a:t>
            </a:r>
            <a:r>
              <a:rPr lang="de-DE" sz="1000" b="0" dirty="0" err="1">
                <a:latin typeface="Times New Roman" charset="0"/>
              </a:rPr>
              <a:t>with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that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singular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and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beautiful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phenomenon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which</a:t>
            </a:r>
            <a:r>
              <a:rPr lang="de-DE" sz="1000" b="0" dirty="0">
                <a:latin typeface="Times New Roman" charset="0"/>
              </a:rPr>
              <a:t> I </a:t>
            </a:r>
            <a:r>
              <a:rPr lang="de-DE" sz="1000" b="0" dirty="0" err="1">
                <a:latin typeface="Times New Roman" charset="0"/>
              </a:rPr>
              <a:t>have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called</a:t>
            </a:r>
            <a:r>
              <a:rPr lang="de-DE" sz="1000" b="0" dirty="0">
                <a:latin typeface="Times New Roman" charset="0"/>
              </a:rPr>
              <a:t> </a:t>
            </a:r>
            <a:r>
              <a:rPr lang="de-DE" sz="1000" b="0" dirty="0" err="1">
                <a:latin typeface="Times New Roman" charset="0"/>
              </a:rPr>
              <a:t>the</a:t>
            </a:r>
            <a:r>
              <a:rPr lang="de-DE" sz="1000" b="0" dirty="0">
                <a:latin typeface="Times New Roman" charset="0"/>
              </a:rPr>
              <a:t> Wave </a:t>
            </a:r>
            <a:r>
              <a:rPr lang="de-DE" sz="1000" b="0" dirty="0" err="1">
                <a:latin typeface="Times New Roman" charset="0"/>
              </a:rPr>
              <a:t>of</a:t>
            </a:r>
            <a:r>
              <a:rPr lang="de-DE" sz="1000" b="0" dirty="0">
                <a:latin typeface="Times New Roman" charset="0"/>
              </a:rPr>
              <a:t> Translation''.</a:t>
            </a:r>
            <a:r>
              <a:rPr lang="de-DE" sz="1000" dirty="0">
                <a:latin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09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00438"/>
            <a:ext cx="3960813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5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26638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5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76700"/>
            <a:ext cx="4859337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5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338263"/>
            <a:ext cx="4822825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52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Dark Solitons in a BEC</a:t>
            </a:r>
          </a:p>
        </p:txBody>
      </p:sp>
    </p:spTree>
    <p:extLst>
      <p:ext uri="{BB962C8B-B14F-4D97-AF65-F5344CB8AC3E}">
        <p14:creationId xmlns:p14="http://schemas.microsoft.com/office/powerpoint/2010/main" val="259314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4321175" cy="1066800"/>
          </a:xfrm>
        </p:spPr>
        <p:txBody>
          <a:bodyPr/>
          <a:lstStyle/>
          <a:p>
            <a:r>
              <a:rPr lang="en-US"/>
              <a:t>Excitation Spectrum</a:t>
            </a:r>
          </a:p>
        </p:txBody>
      </p:sp>
      <p:pic>
        <p:nvPicPr>
          <p:cNvPr id="364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50"/>
          <a:stretch>
            <a:fillRect/>
          </a:stretch>
        </p:blipFill>
        <p:spPr bwMode="auto">
          <a:xfrm>
            <a:off x="4787900" y="3429000"/>
            <a:ext cx="3952875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4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84313"/>
            <a:ext cx="4176713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45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18"/>
          <a:stretch>
            <a:fillRect/>
          </a:stretch>
        </p:blipFill>
        <p:spPr bwMode="auto">
          <a:xfrm>
            <a:off x="403225" y="5229225"/>
            <a:ext cx="4168775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4551" name="Picture 7" descr="Scan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12373" r="2336"/>
          <a:stretch>
            <a:fillRect/>
          </a:stretch>
        </p:blipFill>
        <p:spPr bwMode="auto">
          <a:xfrm>
            <a:off x="4716463" y="476250"/>
            <a:ext cx="4319587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28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4465638" cy="1066800"/>
          </a:xfrm>
        </p:spPr>
        <p:txBody>
          <a:bodyPr/>
          <a:lstStyle/>
          <a:p>
            <a:r>
              <a:rPr lang="en-US"/>
              <a:t>Structure of a Vortex</a:t>
            </a:r>
          </a:p>
        </p:txBody>
      </p:sp>
      <p:pic>
        <p:nvPicPr>
          <p:cNvPr id="3635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58"/>
          <a:stretch>
            <a:fillRect/>
          </a:stretch>
        </p:blipFill>
        <p:spPr bwMode="auto">
          <a:xfrm>
            <a:off x="5148263" y="2276475"/>
            <a:ext cx="360045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107950" y="1412875"/>
            <a:ext cx="5256213" cy="51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0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360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360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360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360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360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360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360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360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en-US" sz="1800" b="0">
                <a:solidFill>
                  <a:srgbClr val="333399"/>
                </a:solidFill>
                <a:latin typeface="Comic Sans MS" charset="0"/>
              </a:rPr>
              <a:t>axial symmetry: cylindrical coordinates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endParaRPr lang="en-US" sz="1800" b="0">
              <a:solidFill>
                <a:srgbClr val="333399"/>
              </a:solidFill>
              <a:latin typeface="Comic Sans M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endParaRPr lang="en-US" sz="1800" b="0">
              <a:solidFill>
                <a:srgbClr val="333399"/>
              </a:solidFill>
              <a:latin typeface="Comic Sans M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en-US" sz="1800" b="0">
                <a:solidFill>
                  <a:srgbClr val="333399"/>
                </a:solidFill>
                <a:latin typeface="Comic Sans MS" charset="0"/>
              </a:rPr>
              <a:t>from he velocity field we get an </a:t>
            </a:r>
            <a:br>
              <a:rPr lang="en-US" sz="1800" b="0">
                <a:solidFill>
                  <a:srgbClr val="333399"/>
                </a:solidFill>
                <a:latin typeface="Comic Sans MS" charset="0"/>
              </a:rPr>
            </a:br>
            <a:r>
              <a:rPr lang="en-US" sz="1800" b="0">
                <a:solidFill>
                  <a:srgbClr val="333399"/>
                </a:solidFill>
                <a:latin typeface="Comic Sans MS" charset="0"/>
              </a:rPr>
              <a:t>additional term in the energy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en-US" sz="1800" b="0">
                <a:solidFill>
                  <a:srgbClr val="333399"/>
                </a:solidFill>
                <a:latin typeface="Comic Sans MS" charset="0"/>
              </a:rPr>
              <a:t>cylindrical GP equation for </a:t>
            </a:r>
            <a:r>
              <a:rPr lang="en-US" sz="1800" b="0" i="1"/>
              <a:t>f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endParaRPr lang="en-US" sz="1800" b="0">
              <a:solidFill>
                <a:srgbClr val="333399"/>
              </a:solidFill>
              <a:latin typeface="Comic Sans M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endParaRPr lang="en-US" sz="1800" b="0">
              <a:solidFill>
                <a:srgbClr val="333399"/>
              </a:solidFill>
              <a:latin typeface="Comic Sans M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endParaRPr lang="en-US" sz="1200" b="0">
              <a:solidFill>
                <a:srgbClr val="333399"/>
              </a:solidFill>
              <a:latin typeface="Comic Sans M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en-US" sz="1800" b="0">
                <a:solidFill>
                  <a:srgbClr val="333399"/>
                </a:solidFill>
                <a:latin typeface="Comic Sans MS" charset="0"/>
              </a:rPr>
              <a:t>scaled variables</a:t>
            </a:r>
          </a:p>
          <a:p>
            <a:pPr>
              <a:lnSpc>
                <a:spcPct val="80000"/>
              </a:lnSpc>
              <a:spcBef>
                <a:spcPct val="60000"/>
              </a:spcBef>
              <a:spcAft>
                <a:spcPct val="15000"/>
              </a:spcAft>
            </a:pPr>
            <a:r>
              <a:rPr lang="en-US" sz="2000">
                <a:solidFill>
                  <a:srgbClr val="660066"/>
                </a:solidFill>
                <a:latin typeface="Comic Sans MS" charset="0"/>
              </a:rPr>
              <a:t>uniform</a:t>
            </a:r>
            <a:br>
              <a:rPr lang="en-US" sz="2000">
                <a:solidFill>
                  <a:srgbClr val="660066"/>
                </a:solidFill>
                <a:latin typeface="Comic Sans MS" charset="0"/>
              </a:rPr>
            </a:br>
            <a:r>
              <a:rPr lang="en-US" sz="2000">
                <a:solidFill>
                  <a:srgbClr val="660066"/>
                </a:solidFill>
                <a:latin typeface="Comic Sans MS" charset="0"/>
              </a:rPr>
              <a:t>medium</a:t>
            </a:r>
            <a:r>
              <a:rPr lang="en-US" sz="1800" b="0">
                <a:solidFill>
                  <a:srgbClr val="333399"/>
                </a:solidFill>
                <a:latin typeface="Comic Sans MS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endParaRPr lang="en-US" sz="1800" b="0">
              <a:solidFill>
                <a:srgbClr val="333399"/>
              </a:solidFill>
              <a:latin typeface="Comic Sans M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en-US" sz="1800" b="0">
                <a:solidFill>
                  <a:srgbClr val="333399"/>
                </a:solidFill>
                <a:latin typeface="Comic Sans MS" charset="0"/>
              </a:rPr>
              <a:t>approximate solution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endParaRPr lang="en-US" sz="1800" b="0">
              <a:solidFill>
                <a:srgbClr val="333399"/>
              </a:solidFill>
              <a:latin typeface="Comic Sans M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en-US" sz="1800" b="0">
                <a:solidFill>
                  <a:srgbClr val="333399"/>
                </a:solidFill>
                <a:latin typeface="Comic Sans MS" charset="0"/>
              </a:rPr>
              <a:t>numerical solution</a:t>
            </a:r>
            <a:br>
              <a:rPr lang="en-US" sz="1800" b="0">
                <a:solidFill>
                  <a:srgbClr val="333399"/>
                </a:solidFill>
                <a:latin typeface="Comic Sans MS" charset="0"/>
              </a:rPr>
            </a:br>
            <a:r>
              <a:rPr lang="en-US" sz="1800" b="0">
                <a:solidFill>
                  <a:srgbClr val="333399"/>
                </a:solidFill>
                <a:latin typeface="Comic Sans MS" charset="0"/>
              </a:rPr>
              <a:t>energy per vortex</a:t>
            </a:r>
          </a:p>
        </p:txBody>
      </p:sp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2794000" y="6003925"/>
          <a:ext cx="192246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78" name="Equation" r:id="rId4" imgW="1485720" imgH="457200" progId="Equation.3">
                  <p:embed/>
                </p:oleObj>
              </mc:Choice>
              <mc:Fallback>
                <p:oleObj name="Equation" r:id="rId4" imgW="148572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6003925"/>
                        <a:ext cx="1922463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7" name="Object 7"/>
          <p:cNvGraphicFramePr>
            <a:graphicFrameLocks noChangeAspect="1"/>
          </p:cNvGraphicFramePr>
          <p:nvPr/>
        </p:nvGraphicFramePr>
        <p:xfrm>
          <a:off x="1619250" y="1916113"/>
          <a:ext cx="15430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79" name="Equation" r:id="rId6" imgW="1168200" imgH="228600" progId="Equation.3">
                  <p:embed/>
                </p:oleObj>
              </mc:Choice>
              <mc:Fallback>
                <p:oleObj name="Equation" r:id="rId6" imgW="11682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16113"/>
                        <a:ext cx="154305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3924300" y="2347913"/>
          <a:ext cx="7381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0" name="Equation" r:id="rId8" imgW="558720" imgH="444240" progId="Equation.3">
                  <p:embed/>
                </p:oleObj>
              </mc:Choice>
              <mc:Fallback>
                <p:oleObj name="Equation" r:id="rId8" imgW="55872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347913"/>
                        <a:ext cx="73818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9" name="Object 9"/>
          <p:cNvGraphicFramePr>
            <a:graphicFrameLocks noChangeAspect="1"/>
          </p:cNvGraphicFramePr>
          <p:nvPr/>
        </p:nvGraphicFramePr>
        <p:xfrm>
          <a:off x="250825" y="3235325"/>
          <a:ext cx="48783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1" name="Equation" r:id="rId10" imgW="3771720" imgH="482400" progId="Equation.3">
                  <p:embed/>
                </p:oleObj>
              </mc:Choice>
              <mc:Fallback>
                <p:oleObj name="Equation" r:id="rId10" imgW="377172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235325"/>
                        <a:ext cx="48783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30" name="Object 10"/>
          <p:cNvGraphicFramePr>
            <a:graphicFrameLocks noChangeAspect="1"/>
          </p:cNvGraphicFramePr>
          <p:nvPr/>
        </p:nvGraphicFramePr>
        <p:xfrm>
          <a:off x="2195513" y="4076700"/>
          <a:ext cx="208915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2" name="Equation" r:id="rId12" imgW="1638000" imgH="203040" progId="Equation.3">
                  <p:embed/>
                </p:oleObj>
              </mc:Choice>
              <mc:Fallback>
                <p:oleObj name="Equation" r:id="rId12" imgW="163800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076700"/>
                        <a:ext cx="208915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31" name="Object 11"/>
          <p:cNvGraphicFramePr>
            <a:graphicFrameLocks noChangeAspect="1"/>
          </p:cNvGraphicFramePr>
          <p:nvPr/>
        </p:nvGraphicFramePr>
        <p:xfrm>
          <a:off x="1476375" y="4454525"/>
          <a:ext cx="2578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3" name="Equation" r:id="rId14" imgW="1993680" imgH="431640" progId="Equation.3">
                  <p:embed/>
                </p:oleObj>
              </mc:Choice>
              <mc:Fallback>
                <p:oleObj name="Equation" r:id="rId14" imgW="199368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454525"/>
                        <a:ext cx="2578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32" name="Object 12"/>
          <p:cNvGraphicFramePr>
            <a:graphicFrameLocks noChangeAspect="1"/>
          </p:cNvGraphicFramePr>
          <p:nvPr/>
        </p:nvGraphicFramePr>
        <p:xfrm>
          <a:off x="2771775" y="5229225"/>
          <a:ext cx="10350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4" name="Equation" r:id="rId16" imgW="799920" imgH="431640" progId="Equation.3">
                  <p:embed/>
                </p:oleObj>
              </mc:Choice>
              <mc:Fallback>
                <p:oleObj name="Equation" r:id="rId16" imgW="79992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229225"/>
                        <a:ext cx="10350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3533" name="Picture 13" descr="ScanImage0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8212" r="2924" b="18327"/>
          <a:stretch>
            <a:fillRect/>
          </a:stretch>
        </p:blipFill>
        <p:spPr bwMode="auto">
          <a:xfrm>
            <a:off x="4932363" y="44450"/>
            <a:ext cx="3887787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1"/>
          <a:stretch>
            <a:fillRect/>
          </a:stretch>
        </p:blipFill>
        <p:spPr bwMode="auto">
          <a:xfrm>
            <a:off x="5797550" y="5292725"/>
            <a:ext cx="2735263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3535" name="Picture 15" descr="ScanImage0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81673" r="2924"/>
          <a:stretch>
            <a:fillRect/>
          </a:stretch>
        </p:blipFill>
        <p:spPr bwMode="auto">
          <a:xfrm>
            <a:off x="5940425" y="1557338"/>
            <a:ext cx="2735263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Vortices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8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341438"/>
            <a:ext cx="70231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8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9000"/>
            <a:ext cx="40925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8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57563"/>
            <a:ext cx="4687888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8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300663"/>
            <a:ext cx="41259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115888"/>
            <a:ext cx="4465637" cy="720725"/>
          </a:xfrm>
        </p:spPr>
        <p:txBody>
          <a:bodyPr/>
          <a:lstStyle/>
          <a:p>
            <a:r>
              <a:rPr lang="en-US"/>
              <a:t>Vortex Formation</a:t>
            </a:r>
          </a:p>
        </p:txBody>
      </p:sp>
      <p:pic>
        <p:nvPicPr>
          <p:cNvPr id="368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"/>
          <a:stretch>
            <a:fillRect/>
          </a:stretch>
        </p:blipFill>
        <p:spPr bwMode="auto">
          <a:xfrm>
            <a:off x="468313" y="981075"/>
            <a:ext cx="3535362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86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70513"/>
            <a:ext cx="38163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86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3744912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86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852738"/>
            <a:ext cx="45624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4356100" y="3681413"/>
            <a:ext cx="47720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660066"/>
                </a:solidFill>
              </a:rPr>
              <a:t>vortices are created by surface instabilities: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0">
                <a:solidFill>
                  <a:schemeClr val="accent2"/>
                </a:solidFill>
              </a:rPr>
              <a:t>Landau criterion: above a critical velocity, </a:t>
            </a:r>
            <a:br>
              <a:rPr lang="en-US" sz="1600" b="0">
                <a:solidFill>
                  <a:schemeClr val="accent2"/>
                </a:solidFill>
              </a:rPr>
            </a:br>
            <a:r>
              <a:rPr lang="en-US" sz="1600" b="0">
                <a:solidFill>
                  <a:schemeClr val="accent2"/>
                </a:solidFill>
              </a:rPr>
              <a:t>the flow at the surface becomes turbulent </a:t>
            </a:r>
            <a:br>
              <a:rPr lang="en-US" sz="1600" b="0">
                <a:solidFill>
                  <a:schemeClr val="accent2"/>
                </a:solidFill>
              </a:rPr>
            </a:br>
            <a:r>
              <a:rPr lang="en-US" sz="1600" b="0">
                <a:solidFill>
                  <a:schemeClr val="accent2"/>
                </a:solidFill>
              </a:rPr>
              <a:t>and breaks apart into vortices</a:t>
            </a:r>
          </a:p>
        </p:txBody>
      </p:sp>
      <p:pic>
        <p:nvPicPr>
          <p:cNvPr id="3686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97425"/>
            <a:ext cx="4643437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152400"/>
            <a:ext cx="4606925" cy="1116013"/>
          </a:xfrm>
        </p:spPr>
        <p:txBody>
          <a:bodyPr/>
          <a:lstStyle/>
          <a:p>
            <a:r>
              <a:rPr lang="en-US"/>
              <a:t>3-dim Structure</a:t>
            </a:r>
          </a:p>
        </p:txBody>
      </p:sp>
      <p:pic>
        <p:nvPicPr>
          <p:cNvPr id="367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111500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76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16113"/>
            <a:ext cx="464343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76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481638"/>
            <a:ext cx="5148262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58738"/>
            <a:ext cx="4392613" cy="1066800"/>
          </a:xfrm>
        </p:spPr>
        <p:txBody>
          <a:bodyPr/>
          <a:lstStyle/>
          <a:p>
            <a:r>
              <a:rPr lang="en-US"/>
              <a:t>Large number of Vortices</a:t>
            </a:r>
          </a:p>
        </p:txBody>
      </p:sp>
      <p:pic>
        <p:nvPicPr>
          <p:cNvPr id="399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71"/>
          <a:stretch>
            <a:fillRect/>
          </a:stretch>
        </p:blipFill>
        <p:spPr bwMode="auto">
          <a:xfrm>
            <a:off x="4787900" y="252413"/>
            <a:ext cx="4105275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805488"/>
            <a:ext cx="4500562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/>
          <a:stretch>
            <a:fillRect/>
          </a:stretch>
        </p:blipFill>
        <p:spPr bwMode="auto">
          <a:xfrm>
            <a:off x="396875" y="1268413"/>
            <a:ext cx="3887788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0"/>
          <a:stretch>
            <a:fillRect/>
          </a:stretch>
        </p:blipFill>
        <p:spPr bwMode="auto">
          <a:xfrm>
            <a:off x="565150" y="3797300"/>
            <a:ext cx="3862388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3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94375"/>
            <a:ext cx="4464050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3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7"/>
          <a:stretch>
            <a:fillRect/>
          </a:stretch>
        </p:blipFill>
        <p:spPr bwMode="auto">
          <a:xfrm>
            <a:off x="4787900" y="2989263"/>
            <a:ext cx="4017963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900113"/>
          </a:xfrm>
        </p:spPr>
        <p:txBody>
          <a:bodyPr/>
          <a:lstStyle/>
          <a:p>
            <a:r>
              <a:rPr lang="en-US"/>
              <a:t>Crystallization of the Vortex lattice</a:t>
            </a:r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350"/>
            <a:ext cx="5256213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0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96975"/>
            <a:ext cx="328295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0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160963"/>
            <a:ext cx="5545137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5738" y="76200"/>
            <a:ext cx="5072062" cy="976313"/>
          </a:xfrm>
        </p:spPr>
        <p:txBody>
          <a:bodyPr/>
          <a:lstStyle/>
          <a:p>
            <a:r>
              <a:rPr lang="en-US"/>
              <a:t>Shaking the BEC</a:t>
            </a:r>
          </a:p>
        </p:txBody>
      </p:sp>
      <p:grpSp>
        <p:nvGrpSpPr>
          <p:cNvPr id="323593" name="Group 9"/>
          <p:cNvGrpSpPr>
            <a:grpSpLocks/>
          </p:cNvGrpSpPr>
          <p:nvPr/>
        </p:nvGrpSpPr>
        <p:grpSpPr bwMode="auto">
          <a:xfrm>
            <a:off x="34925" y="44450"/>
            <a:ext cx="3681413" cy="3797300"/>
            <a:chOff x="25" y="1881"/>
            <a:chExt cx="2279" cy="2351"/>
          </a:xfrm>
        </p:grpSpPr>
        <p:grpSp>
          <p:nvGrpSpPr>
            <p:cNvPr id="323594" name="Group 10"/>
            <p:cNvGrpSpPr>
              <a:grpSpLocks/>
            </p:cNvGrpSpPr>
            <p:nvPr/>
          </p:nvGrpSpPr>
          <p:grpSpPr bwMode="auto">
            <a:xfrm>
              <a:off x="25" y="3070"/>
              <a:ext cx="2272" cy="1162"/>
              <a:chOff x="25" y="2825"/>
              <a:chExt cx="2587" cy="1409"/>
            </a:xfrm>
          </p:grpSpPr>
          <p:grpSp>
            <p:nvGrpSpPr>
              <p:cNvPr id="323595" name="Group 11"/>
              <p:cNvGrpSpPr>
                <a:grpSpLocks/>
              </p:cNvGrpSpPr>
              <p:nvPr/>
            </p:nvGrpSpPr>
            <p:grpSpPr bwMode="auto">
              <a:xfrm>
                <a:off x="25" y="2825"/>
                <a:ext cx="2567" cy="1399"/>
                <a:chOff x="155" y="960"/>
                <a:chExt cx="5283" cy="2880"/>
              </a:xfrm>
            </p:grpSpPr>
            <p:pic>
              <p:nvPicPr>
                <p:cNvPr id="323596" name="Picture 1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" y="960"/>
                  <a:ext cx="4862" cy="28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3597" name="Picture 1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" y="1632"/>
                  <a:ext cx="330" cy="16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23598" name="Rectangle 14"/>
              <p:cNvSpPr>
                <a:spLocks noChangeArrowheads="1"/>
              </p:cNvSpPr>
              <p:nvPr/>
            </p:nvSpPr>
            <p:spPr bwMode="auto">
              <a:xfrm>
                <a:off x="1679" y="4053"/>
                <a:ext cx="933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bg1"/>
                    </a:solidFill>
                    <a:latin typeface="Helvetica" charset="0"/>
                  </a:rPr>
                  <a:t>10 msec. per frame</a:t>
                </a:r>
              </a:p>
            </p:txBody>
          </p:sp>
        </p:grpSp>
        <p:sp>
          <p:nvSpPr>
            <p:cNvPr id="323599" name="Rectangle 15"/>
            <p:cNvSpPr>
              <a:spLocks noChangeArrowheads="1"/>
            </p:cNvSpPr>
            <p:nvPr/>
          </p:nvSpPr>
          <p:spPr bwMode="auto">
            <a:xfrm>
              <a:off x="756" y="3043"/>
              <a:ext cx="814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Sloshing motion</a:t>
              </a:r>
              <a:endParaRPr lang="de-DE" sz="1200">
                <a:solidFill>
                  <a:schemeClr val="bg1"/>
                </a:solidFill>
              </a:endParaRPr>
            </a:p>
          </p:txBody>
        </p:sp>
        <p:pic>
          <p:nvPicPr>
            <p:cNvPr id="323600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208"/>
              <a:ext cx="122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323601" name="Group 17"/>
            <p:cNvGrpSpPr>
              <a:grpSpLocks/>
            </p:cNvGrpSpPr>
            <p:nvPr/>
          </p:nvGrpSpPr>
          <p:grpSpPr bwMode="auto">
            <a:xfrm>
              <a:off x="212" y="1893"/>
              <a:ext cx="2092" cy="1131"/>
              <a:chOff x="212" y="1152"/>
              <a:chExt cx="2381" cy="1371"/>
            </a:xfrm>
          </p:grpSpPr>
          <p:pic>
            <p:nvPicPr>
              <p:cNvPr id="323602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" y="1152"/>
                <a:ext cx="2381" cy="1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323603" name="Rectangle 19"/>
              <p:cNvSpPr>
                <a:spLocks noChangeArrowheads="1"/>
              </p:cNvSpPr>
              <p:nvPr/>
            </p:nvSpPr>
            <p:spPr bwMode="auto">
              <a:xfrm>
                <a:off x="1536" y="2371"/>
                <a:ext cx="1044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bg1"/>
                    </a:solidFill>
                    <a:latin typeface="Helvetica" charset="0"/>
                  </a:rPr>
                  <a:t>5 milliseconds per frame</a:t>
                </a:r>
                <a:endParaRPr lang="en-US" sz="1000">
                  <a:solidFill>
                    <a:schemeClr val="bg1"/>
                  </a:solidFill>
                  <a:latin typeface="Geneva" charset="0"/>
                </a:endParaRPr>
              </a:p>
            </p:txBody>
          </p:sp>
        </p:grpSp>
        <p:sp>
          <p:nvSpPr>
            <p:cNvPr id="323604" name="Rectangle 20"/>
            <p:cNvSpPr>
              <a:spLocks noChangeArrowheads="1"/>
            </p:cNvSpPr>
            <p:nvPr/>
          </p:nvSpPr>
          <p:spPr bwMode="auto">
            <a:xfrm>
              <a:off x="352" y="1881"/>
              <a:ext cx="177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200">
                  <a:solidFill>
                    <a:schemeClr val="bg1"/>
                  </a:solidFill>
                </a:rPr>
                <a:t>“Non-destructive” observation of a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200">
                  <a:solidFill>
                    <a:schemeClr val="bg1"/>
                  </a:solidFill>
                </a:rPr>
                <a:t>time-dependent wave function</a:t>
              </a:r>
            </a:p>
          </p:txBody>
        </p:sp>
      </p:grpSp>
      <p:grpSp>
        <p:nvGrpSpPr>
          <p:cNvPr id="323607" name="Group 23"/>
          <p:cNvGrpSpPr>
            <a:grpSpLocks/>
          </p:cNvGrpSpPr>
          <p:nvPr/>
        </p:nvGrpSpPr>
        <p:grpSpPr bwMode="auto">
          <a:xfrm>
            <a:off x="4140200" y="1368425"/>
            <a:ext cx="4933950" cy="2060575"/>
            <a:chOff x="68" y="0"/>
            <a:chExt cx="3108" cy="1298"/>
          </a:xfrm>
        </p:grpSpPr>
        <p:pic>
          <p:nvPicPr>
            <p:cNvPr id="323592" name="Picture 8" descr="KetterleVarenna(1999)_fig14-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73"/>
            <a:stretch>
              <a:fillRect/>
            </a:stretch>
          </p:blipFill>
          <p:spPr bwMode="auto">
            <a:xfrm>
              <a:off x="68" y="0"/>
              <a:ext cx="3108" cy="1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3606" name="Rectangle 22"/>
            <p:cNvSpPr>
              <a:spLocks noChangeArrowheads="1"/>
            </p:cNvSpPr>
            <p:nvPr/>
          </p:nvSpPr>
          <p:spPr bwMode="auto">
            <a:xfrm>
              <a:off x="1926" y="73"/>
              <a:ext cx="10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  <a:latin typeface="Times New Roman" charset="0"/>
                </a:rPr>
                <a:t>Quadrupole oscillations</a:t>
              </a:r>
              <a:endParaRPr lang="en-US" sz="120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pic>
        <p:nvPicPr>
          <p:cNvPr id="323608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7000"/>
            <a:ext cx="77057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3609" name="Rectangle 25"/>
          <p:cNvSpPr>
            <a:spLocks noChangeArrowheads="1"/>
          </p:cNvSpPr>
          <p:nvPr/>
        </p:nvSpPr>
        <p:spPr bwMode="auto">
          <a:xfrm>
            <a:off x="107950" y="6165304"/>
            <a:ext cx="8928100" cy="523220"/>
          </a:xfrm>
          <a:prstGeom prst="rect">
            <a:avLst/>
          </a:prstGeom>
          <a:solidFill>
            <a:srgbClr val="EAEAE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0">
                <a:solidFill>
                  <a:srgbClr val="333399"/>
                </a:solidFill>
              </a:rPr>
              <a:t>a very sensitive measurement tool: any change in the potential will change the oscillation frequency</a:t>
            </a:r>
          </a:p>
          <a:p>
            <a:pPr algn="ctr"/>
            <a:r>
              <a:rPr lang="en-US" sz="1400" b="0">
                <a:solidFill>
                  <a:srgbClr val="333399"/>
                </a:solidFill>
              </a:rPr>
              <a:t>application: Atom-Surface interaction, Van deer Waals and Casimir Polder interaction</a:t>
            </a:r>
          </a:p>
        </p:txBody>
      </p:sp>
    </p:spTree>
    <p:extLst>
      <p:ext uri="{BB962C8B-B14F-4D97-AF65-F5344CB8AC3E}">
        <p14:creationId xmlns:p14="http://schemas.microsoft.com/office/powerpoint/2010/main" val="798108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2"/>
          <p:cNvSpPr txBox="1">
            <a:spLocks noChangeArrowheads="1"/>
          </p:cNvSpPr>
          <p:nvPr/>
        </p:nvSpPr>
        <p:spPr bwMode="auto">
          <a:xfrm>
            <a:off x="144463" y="1162050"/>
            <a:ext cx="6804025" cy="435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0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360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360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360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360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360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360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360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360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15000"/>
              </a:spcAft>
            </a:pPr>
            <a:r>
              <a:rPr lang="en-US" sz="1800" b="0">
                <a:solidFill>
                  <a:srgbClr val="333399"/>
                </a:solidFill>
                <a:latin typeface="Comic Sans MS" charset="0"/>
              </a:rPr>
              <a:t>Rotating harmonic trap: transform into the co rotating frame</a:t>
            </a:r>
          </a:p>
          <a:p>
            <a:pPr>
              <a:spcAft>
                <a:spcPct val="15000"/>
              </a:spcAft>
            </a:pPr>
            <a:endParaRPr lang="en-US" sz="1600" b="0">
              <a:solidFill>
                <a:srgbClr val="333399"/>
              </a:solidFill>
              <a:latin typeface="Comic Sans MS" charset="0"/>
            </a:endParaRPr>
          </a:p>
          <a:p>
            <a:pPr>
              <a:spcAft>
                <a:spcPct val="15000"/>
              </a:spcAft>
            </a:pPr>
            <a:endParaRPr lang="en-US" sz="1600" b="0">
              <a:solidFill>
                <a:srgbClr val="333399"/>
              </a:solidFill>
              <a:latin typeface="Comic Sans MS" charset="0"/>
            </a:endParaRPr>
          </a:p>
          <a:p>
            <a:pPr>
              <a:spcAft>
                <a:spcPct val="15000"/>
              </a:spcAft>
            </a:pPr>
            <a:endParaRPr lang="en-US" sz="1600" b="0">
              <a:solidFill>
                <a:srgbClr val="333399"/>
              </a:solidFill>
              <a:latin typeface="Comic Sans MS" charset="0"/>
            </a:endParaRPr>
          </a:p>
          <a:p>
            <a:pPr>
              <a:spcAft>
                <a:spcPct val="15000"/>
              </a:spcAft>
            </a:pPr>
            <a:endParaRPr lang="en-US" sz="1600" b="0">
              <a:solidFill>
                <a:srgbClr val="333399"/>
              </a:solidFill>
              <a:latin typeface="Comic Sans MS" charset="0"/>
            </a:endParaRPr>
          </a:p>
          <a:p>
            <a:pPr>
              <a:spcAft>
                <a:spcPct val="15000"/>
              </a:spcAft>
            </a:pPr>
            <a:r>
              <a:rPr lang="en-US" sz="1800" b="0">
                <a:solidFill>
                  <a:srgbClr val="333399"/>
                </a:solidFill>
                <a:latin typeface="Comic Sans MS" charset="0"/>
              </a:rPr>
              <a:t>formally equivalent to a particle with charge </a:t>
            </a:r>
            <a:r>
              <a:rPr lang="en-US" sz="1800" b="0">
                <a:latin typeface="Comic Sans MS" charset="0"/>
              </a:rPr>
              <a:t>q*</a:t>
            </a:r>
            <a:r>
              <a:rPr lang="en-US" sz="1800" b="0">
                <a:solidFill>
                  <a:srgbClr val="333399"/>
                </a:solidFill>
                <a:latin typeface="Comic Sans MS" charset="0"/>
              </a:rPr>
              <a:t> </a:t>
            </a:r>
            <a:br>
              <a:rPr lang="en-US" sz="1800" b="0">
                <a:solidFill>
                  <a:srgbClr val="333399"/>
                </a:solidFill>
                <a:latin typeface="Comic Sans MS" charset="0"/>
              </a:rPr>
            </a:br>
            <a:r>
              <a:rPr lang="en-US" sz="1800" b="0">
                <a:solidFill>
                  <a:srgbClr val="333399"/>
                </a:solidFill>
                <a:latin typeface="Comic Sans MS" charset="0"/>
              </a:rPr>
              <a:t>moving in an effective magnetic field </a:t>
            </a:r>
            <a:r>
              <a:rPr lang="en-US" sz="1800" b="0">
                <a:latin typeface="Comic Sans MS" charset="0"/>
              </a:rPr>
              <a:t>B*</a:t>
            </a:r>
          </a:p>
          <a:p>
            <a:pPr>
              <a:spcAft>
                <a:spcPct val="15000"/>
              </a:spcAft>
            </a:pPr>
            <a:endParaRPr lang="en-US" sz="1200" b="0">
              <a:solidFill>
                <a:srgbClr val="333399"/>
              </a:solidFill>
              <a:latin typeface="Comic Sans MS" charset="0"/>
            </a:endParaRPr>
          </a:p>
          <a:p>
            <a:pPr>
              <a:spcAft>
                <a:spcPct val="15000"/>
              </a:spcAft>
            </a:pPr>
            <a:endParaRPr lang="en-US" sz="1200" b="0">
              <a:solidFill>
                <a:srgbClr val="333399"/>
              </a:solidFill>
              <a:latin typeface="Comic Sans MS" charset="0"/>
            </a:endParaRPr>
          </a:p>
          <a:p>
            <a:pPr>
              <a:spcAft>
                <a:spcPct val="15000"/>
              </a:spcAft>
            </a:pPr>
            <a:r>
              <a:rPr lang="en-US" sz="1800" b="0">
                <a:solidFill>
                  <a:srgbClr val="333399"/>
                </a:solidFill>
                <a:latin typeface="Comic Sans MS" charset="0"/>
              </a:rPr>
              <a:t>the Hamiltonian is there for reminiscent to the </a:t>
            </a:r>
            <a:br>
              <a:rPr lang="en-US" sz="1800" b="0">
                <a:solidFill>
                  <a:srgbClr val="333399"/>
                </a:solidFill>
                <a:latin typeface="Comic Sans MS" charset="0"/>
              </a:rPr>
            </a:br>
            <a:r>
              <a:rPr lang="en-US" sz="1800" b="0">
                <a:solidFill>
                  <a:srgbClr val="333399"/>
                </a:solidFill>
                <a:latin typeface="Comic Sans MS" charset="0"/>
              </a:rPr>
              <a:t>Quantum Hall effect: filling factor </a:t>
            </a:r>
            <a:r>
              <a:rPr lang="en-US" sz="1800" b="0">
                <a:latin typeface="Symbol" charset="0"/>
              </a:rPr>
              <a:t>n</a:t>
            </a:r>
          </a:p>
          <a:p>
            <a:pPr>
              <a:spcAft>
                <a:spcPct val="15000"/>
              </a:spcAft>
            </a:pPr>
            <a:endParaRPr lang="en-US" sz="1800" b="0">
              <a:solidFill>
                <a:srgbClr val="333399"/>
              </a:solidFill>
              <a:latin typeface="Comic Sans MS" charset="0"/>
            </a:endParaRPr>
          </a:p>
          <a:p>
            <a:pPr>
              <a:spcAft>
                <a:spcPct val="15000"/>
              </a:spcAft>
            </a:pPr>
            <a:endParaRPr lang="en-US" sz="1800" b="0">
              <a:solidFill>
                <a:srgbClr val="333399"/>
              </a:solidFill>
              <a:latin typeface="Comic Sans MS" charset="0"/>
            </a:endParaRPr>
          </a:p>
          <a:p>
            <a:pPr>
              <a:spcAft>
                <a:spcPct val="15000"/>
              </a:spcAft>
            </a:pPr>
            <a:endParaRPr lang="en-US" sz="1800" b="0">
              <a:solidFill>
                <a:srgbClr val="333399"/>
              </a:solidFill>
              <a:latin typeface="Comic Sans MS" charset="0"/>
            </a:endParaRPr>
          </a:p>
          <a:p>
            <a:pPr>
              <a:spcAft>
                <a:spcPct val="15000"/>
              </a:spcAft>
            </a:pPr>
            <a:endParaRPr lang="en-US" sz="1800" b="0">
              <a:solidFill>
                <a:srgbClr val="333399"/>
              </a:solidFill>
              <a:latin typeface="Comic Sans MS" charset="0"/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00113"/>
          </a:xfrm>
        </p:spPr>
        <p:txBody>
          <a:bodyPr/>
          <a:lstStyle/>
          <a:p>
            <a:r>
              <a:rPr lang="en-US"/>
              <a:t>Fast Rotation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Quantum Hall states in rotating BEC</a:t>
            </a:r>
            <a:endParaRPr lang="en-US" sz="1800"/>
          </a:p>
        </p:txBody>
      </p:sp>
      <p:graphicFrame>
        <p:nvGraphicFramePr>
          <p:cNvPr id="397316" name="Object 4"/>
          <p:cNvGraphicFramePr>
            <a:graphicFrameLocks noChangeAspect="1"/>
          </p:cNvGraphicFramePr>
          <p:nvPr>
            <p:ph idx="1"/>
          </p:nvPr>
        </p:nvGraphicFramePr>
        <p:xfrm>
          <a:off x="684213" y="1449388"/>
          <a:ext cx="4313237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51" name="Equation" r:id="rId3" imgW="3276360" imgH="863280" progId="Equation.3">
                  <p:embed/>
                </p:oleObj>
              </mc:Choice>
              <mc:Fallback>
                <p:oleObj name="Equation" r:id="rId3" imgW="3276360" imgH="863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49388"/>
                        <a:ext cx="4313237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25" name="Object 13"/>
          <p:cNvGraphicFramePr>
            <a:graphicFrameLocks noChangeAspect="1"/>
          </p:cNvGraphicFramePr>
          <p:nvPr/>
        </p:nvGraphicFramePr>
        <p:xfrm>
          <a:off x="755650" y="3306763"/>
          <a:ext cx="28765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52" name="Equation" r:id="rId5" imgW="2158920" imgH="228600" progId="Equation.3">
                  <p:embed/>
                </p:oleObj>
              </mc:Choice>
              <mc:Fallback>
                <p:oleObj name="Equation" r:id="rId5" imgW="215892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306763"/>
                        <a:ext cx="287655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28" name="Object 16"/>
          <p:cNvGraphicFramePr>
            <a:graphicFrameLocks noChangeAspect="1"/>
          </p:cNvGraphicFramePr>
          <p:nvPr/>
        </p:nvGraphicFramePr>
        <p:xfrm>
          <a:off x="1030288" y="4141788"/>
          <a:ext cx="24018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53" name="Equation" r:id="rId7" imgW="1803240" imgH="444240" progId="Equation.3">
                  <p:embed/>
                </p:oleObj>
              </mc:Choice>
              <mc:Fallback>
                <p:oleObj name="Equation" r:id="rId7" imgW="1803240" imgH="4442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4141788"/>
                        <a:ext cx="240188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7330" name="Rectangle 18"/>
          <p:cNvSpPr>
            <a:spLocks noChangeArrowheads="1"/>
          </p:cNvSpPr>
          <p:nvPr/>
        </p:nvSpPr>
        <p:spPr bwMode="auto">
          <a:xfrm>
            <a:off x="6011863" y="1989138"/>
            <a:ext cx="2881312" cy="2674937"/>
          </a:xfrm>
          <a:prstGeom prst="rect">
            <a:avLst/>
          </a:prstGeom>
          <a:solidFill>
            <a:srgbClr val="EAEAE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60000"/>
              </a:spcBef>
            </a:pPr>
            <a:r>
              <a:rPr lang="en-US" sz="1600" b="0">
                <a:solidFill>
                  <a:srgbClr val="333399"/>
                </a:solidFill>
              </a:rPr>
              <a:t>To achieve these states the rotation frequency ahs to be ~ trap frequency</a:t>
            </a:r>
          </a:p>
          <a:p>
            <a:pPr>
              <a:lnSpc>
                <a:spcPct val="85000"/>
              </a:lnSpc>
              <a:spcBef>
                <a:spcPct val="60000"/>
              </a:spcBef>
            </a:pPr>
            <a:r>
              <a:rPr lang="en-US" sz="1600" b="0">
                <a:solidFill>
                  <a:srgbClr val="333399"/>
                </a:solidFill>
              </a:rPr>
              <a:t>Then the centrifugal potential exactly compensates the trapping potential </a:t>
            </a:r>
          </a:p>
          <a:p>
            <a:pPr>
              <a:lnSpc>
                <a:spcPct val="85000"/>
              </a:lnSpc>
              <a:spcBef>
                <a:spcPct val="60000"/>
              </a:spcBef>
            </a:pPr>
            <a:r>
              <a:rPr lang="en-US" sz="1600" b="0">
                <a:solidFill>
                  <a:srgbClr val="333399"/>
                </a:solidFill>
              </a:rPr>
              <a:t>-&gt; looks like a free 2d system with a coupling to  vector potential like in electro magnetism</a:t>
            </a:r>
          </a:p>
        </p:txBody>
      </p:sp>
      <p:pic>
        <p:nvPicPr>
          <p:cNvPr id="39733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40"/>
          <a:stretch>
            <a:fillRect/>
          </a:stretch>
        </p:blipFill>
        <p:spPr bwMode="auto">
          <a:xfrm>
            <a:off x="0" y="6165850"/>
            <a:ext cx="88201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733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r="8568" b="34679"/>
          <a:stretch>
            <a:fillRect/>
          </a:stretch>
        </p:blipFill>
        <p:spPr bwMode="auto">
          <a:xfrm>
            <a:off x="107950" y="4941888"/>
            <a:ext cx="885666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KetterleVarenna(1999)_fig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7563"/>
            <a:ext cx="4968875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2" name="Picture 4" descr="BECtheory-RMP71(1999)_fig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4463"/>
            <a:ext cx="28749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3" name="Picture 5" descr="BECtheory-RMP71(1999)_fig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73463"/>
            <a:ext cx="2868613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4" name="Picture 6" descr="BECtheory-RMP71(1999)_fig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3375"/>
            <a:ext cx="31686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17" name="Rectangle 9"/>
          <p:cNvSpPr>
            <a:spLocks noChangeArrowheads="1"/>
          </p:cNvSpPr>
          <p:nvPr/>
        </p:nvSpPr>
        <p:spPr bwMode="auto">
          <a:xfrm rot="16200000">
            <a:off x="-2114550" y="2482850"/>
            <a:ext cx="5451475" cy="1006475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0">
                <a:solidFill>
                  <a:srgbClr val="333399"/>
                </a:solidFill>
              </a:rPr>
              <a:t>Shaking the BEC</a:t>
            </a:r>
            <a:br>
              <a:rPr lang="en-US" sz="3600" b="0">
                <a:solidFill>
                  <a:srgbClr val="333399"/>
                </a:solidFill>
              </a:rPr>
            </a:br>
            <a:r>
              <a:rPr lang="en-US" sz="2400" b="0">
                <a:solidFill>
                  <a:srgbClr val="333399"/>
                </a:solidFill>
              </a:rPr>
              <a:t>temperature and density dependence</a:t>
            </a:r>
          </a:p>
        </p:txBody>
      </p:sp>
    </p:spTree>
    <p:extLst>
      <p:ext uri="{BB962C8B-B14F-4D97-AF65-F5344CB8AC3E}">
        <p14:creationId xmlns:p14="http://schemas.microsoft.com/office/powerpoint/2010/main" val="282299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Scissors Mode</a:t>
            </a:r>
            <a:r>
              <a:rPr lang="en-US" sz="1800"/>
              <a:t/>
            </a:r>
            <a:br>
              <a:rPr lang="en-US" sz="1800"/>
            </a:br>
            <a:r>
              <a:rPr lang="en-US" sz="1400"/>
              <a:t>O.M. Marago et al. </a:t>
            </a:r>
            <a:r>
              <a:rPr lang="nb-NO" sz="1400"/>
              <a:t>Phys. Rev. Lett. </a:t>
            </a:r>
            <a:r>
              <a:rPr lang="nb-NO" sz="1400" b="1"/>
              <a:t>84</a:t>
            </a:r>
            <a:r>
              <a:rPr lang="nb-NO" sz="1400"/>
              <a:t>, 2056 - 2059 (2000)</a:t>
            </a:r>
            <a:endParaRPr lang="en-US" sz="1400"/>
          </a:p>
        </p:txBody>
      </p:sp>
      <p:pic>
        <p:nvPicPr>
          <p:cNvPr id="406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27273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6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2951162" cy="17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6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13100"/>
            <a:ext cx="28797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65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229225"/>
            <a:ext cx="2771775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653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395413"/>
            <a:ext cx="2792412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653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568950"/>
            <a:ext cx="288925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653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130925"/>
            <a:ext cx="295275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653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933825"/>
            <a:ext cx="2846387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6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5438775" y="0"/>
            <a:ext cx="374401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1400" b="0" dirty="0"/>
              <a:t>Sound = propagating density perturbations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5105400" cy="990600"/>
          </a:xfrm>
        </p:spPr>
        <p:txBody>
          <a:bodyPr/>
          <a:lstStyle/>
          <a:p>
            <a:r>
              <a:rPr lang="en-US"/>
              <a:t>Sound propagation</a:t>
            </a:r>
            <a:r>
              <a:rPr lang="en-US" sz="1600"/>
              <a:t/>
            </a:r>
            <a:br>
              <a:rPr lang="en-US" sz="1600"/>
            </a:br>
            <a:r>
              <a:rPr lang="en-US" sz="1600"/>
              <a:t>M.R. Andrews PRL</a:t>
            </a:r>
            <a:r>
              <a:rPr lang="en-US" sz="1600" b="1"/>
              <a:t>79</a:t>
            </a:r>
            <a:r>
              <a:rPr lang="en-US" sz="1600"/>
              <a:t>, 553 (1997)</a:t>
            </a:r>
          </a:p>
        </p:txBody>
      </p:sp>
      <p:pic>
        <p:nvPicPr>
          <p:cNvPr id="326660" name="Picture 4" descr="SoundPropagation_PRL1997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457200"/>
            <a:ext cx="3117850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61" name="Picture 5" descr="SoundPropagation_PRL1997_Fig3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90975"/>
            <a:ext cx="6096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62" name="Picture 6" descr="SoundPropagation_PRL1997_Fi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219200"/>
            <a:ext cx="3111500" cy="51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184375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8" name="Text Box 12"/>
          <p:cNvSpPr txBox="1">
            <a:spLocks noChangeArrowheads="1"/>
          </p:cNvSpPr>
          <p:nvPr/>
        </p:nvSpPr>
        <p:spPr bwMode="auto">
          <a:xfrm>
            <a:off x="179388" y="1557338"/>
            <a:ext cx="547211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v-SE" sz="1800" u="sng">
                <a:solidFill>
                  <a:srgbClr val="333399"/>
                </a:solidFill>
              </a:rPr>
              <a:t>high energies:</a:t>
            </a:r>
            <a:r>
              <a:rPr lang="sv-SE" sz="1800" b="0">
                <a:solidFill>
                  <a:schemeClr val="accent2"/>
                </a:solidFill>
              </a:rPr>
              <a:t> </a:t>
            </a:r>
          </a:p>
          <a:p>
            <a:pPr eaLnBrk="0" hangingPunct="0"/>
            <a:endParaRPr lang="sv-SE" sz="2000" b="0">
              <a:solidFill>
                <a:schemeClr val="accent2"/>
              </a:solidFill>
            </a:endParaRPr>
          </a:p>
          <a:p>
            <a:pPr eaLnBrk="0" hangingPunct="0"/>
            <a:endParaRPr lang="sv-SE" sz="2000" b="0">
              <a:solidFill>
                <a:schemeClr val="accent2"/>
              </a:solidFill>
            </a:endParaRPr>
          </a:p>
          <a:p>
            <a:pPr eaLnBrk="0" hangingPunct="0"/>
            <a:r>
              <a:rPr lang="sv-SE" sz="1800" b="0">
                <a:solidFill>
                  <a:schemeClr val="accent2"/>
                </a:solidFill>
              </a:rPr>
              <a:t>particle like excitations </a:t>
            </a:r>
          </a:p>
          <a:p>
            <a:pPr eaLnBrk="0" hangingPunct="0"/>
            <a:r>
              <a:rPr lang="sv-SE" sz="1800" b="0">
                <a:solidFill>
                  <a:schemeClr val="accent2"/>
                </a:solidFill>
              </a:rPr>
              <a:t>coeff of Bogoliubov transf:</a:t>
            </a:r>
          </a:p>
          <a:p>
            <a:pPr eaLnBrk="0" hangingPunct="0"/>
            <a:endParaRPr lang="sv-SE" sz="2400" b="0">
              <a:solidFill>
                <a:schemeClr val="accent2"/>
              </a:solidFill>
            </a:endParaRPr>
          </a:p>
          <a:p>
            <a:pPr eaLnBrk="0" hangingPunct="0"/>
            <a:endParaRPr lang="sv-SE" sz="2400" b="0">
              <a:solidFill>
                <a:schemeClr val="accent2"/>
              </a:solidFill>
            </a:endParaRPr>
          </a:p>
          <a:p>
            <a:pPr eaLnBrk="0" hangingPunct="0"/>
            <a:r>
              <a:rPr lang="sv-SE" sz="1800" b="0">
                <a:solidFill>
                  <a:schemeClr val="accent2"/>
                </a:solidFill>
              </a:rPr>
              <a:t>cross over</a:t>
            </a:r>
          </a:p>
          <a:p>
            <a:pPr eaLnBrk="0" hangingPunct="0"/>
            <a:endParaRPr lang="sv-SE" sz="1800" b="0">
              <a:solidFill>
                <a:schemeClr val="accent2"/>
              </a:solidFill>
            </a:endParaRPr>
          </a:p>
          <a:p>
            <a:pPr eaLnBrk="0" hangingPunct="0"/>
            <a:endParaRPr lang="sv-SE" sz="1800" b="0">
              <a:solidFill>
                <a:schemeClr val="accent2"/>
              </a:solidFill>
            </a:endParaRPr>
          </a:p>
          <a:p>
            <a:pPr eaLnBrk="0" hangingPunct="0"/>
            <a:r>
              <a:rPr lang="sv-SE" sz="1800" u="sng">
                <a:solidFill>
                  <a:srgbClr val="333399"/>
                </a:solidFill>
              </a:rPr>
              <a:t>low energies:</a:t>
            </a:r>
          </a:p>
          <a:p>
            <a:pPr eaLnBrk="0" hangingPunct="0"/>
            <a:endParaRPr lang="sv-SE" sz="2000">
              <a:solidFill>
                <a:srgbClr val="333399"/>
              </a:solidFill>
            </a:endParaRPr>
          </a:p>
          <a:p>
            <a:pPr eaLnBrk="0" hangingPunct="0"/>
            <a:endParaRPr lang="sv-SE" sz="2000" b="0">
              <a:solidFill>
                <a:schemeClr val="accent2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sv-SE" sz="1800" b="0">
                <a:solidFill>
                  <a:schemeClr val="accent2"/>
                </a:solidFill>
              </a:rPr>
              <a:t>excitations: sound waves </a:t>
            </a:r>
            <a:br>
              <a:rPr lang="sv-SE" sz="1800" b="0">
                <a:solidFill>
                  <a:schemeClr val="accent2"/>
                </a:solidFill>
              </a:rPr>
            </a:br>
            <a:r>
              <a:rPr lang="sv-SE" sz="1800" b="0">
                <a:solidFill>
                  <a:schemeClr val="accent2"/>
                </a:solidFill>
              </a:rPr>
              <a:t>sppeed of sound: c</a:t>
            </a:r>
          </a:p>
          <a:p>
            <a:pPr eaLnBrk="0" hangingPunct="0">
              <a:lnSpc>
                <a:spcPct val="80000"/>
              </a:lnSpc>
            </a:pPr>
            <a:endParaRPr lang="sv-SE" sz="2400" b="0">
              <a:solidFill>
                <a:schemeClr val="accent2"/>
              </a:solidFill>
            </a:endParaRPr>
          </a:p>
          <a:p>
            <a:pPr eaLnBrk="0" hangingPunct="0"/>
            <a:r>
              <a:rPr lang="sv-SE" sz="1800" b="0">
                <a:solidFill>
                  <a:schemeClr val="accent2"/>
                </a:solidFill>
              </a:rPr>
              <a:t>coeff of Bogoliubov transf:</a:t>
            </a:r>
            <a:endParaRPr lang="en-US" sz="1800" b="0">
              <a:solidFill>
                <a:schemeClr val="accent2"/>
              </a:solidFill>
            </a:endParaRPr>
          </a:p>
        </p:txBody>
      </p:sp>
      <p:pic>
        <p:nvPicPr>
          <p:cNvPr id="3727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1408113"/>
            <a:ext cx="3662362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27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"/>
          <a:stretch>
            <a:fillRect/>
          </a:stretch>
        </p:blipFill>
        <p:spPr bwMode="auto">
          <a:xfrm>
            <a:off x="5443538" y="4006850"/>
            <a:ext cx="3568700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755650" y="1916113"/>
          <a:ext cx="19446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31" name="Equation" r:id="rId5" imgW="1625400" imgH="419040" progId="Equation.3">
                  <p:embed/>
                </p:oleObj>
              </mc:Choice>
              <mc:Fallback>
                <p:oleObj name="Equation" r:id="rId5" imgW="1625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16113"/>
                        <a:ext cx="19446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/>
        </p:nvGraphicFramePr>
        <p:xfrm>
          <a:off x="3419475" y="2565400"/>
          <a:ext cx="9842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32" name="Equation" r:id="rId7" imgW="774360" imgH="241200" progId="Equation.3">
                  <p:embed/>
                </p:oleObj>
              </mc:Choice>
              <mc:Fallback>
                <p:oleObj name="Equation" r:id="rId7" imgW="774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565400"/>
                        <a:ext cx="9842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900113" y="4919663"/>
          <a:ext cx="14097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33" name="Equation" r:id="rId9" imgW="1193760" imgH="444240" progId="Equation.3">
                  <p:embed/>
                </p:oleObj>
              </mc:Choice>
              <mc:Fallback>
                <p:oleObj name="Equation" r:id="rId9" imgW="1193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919663"/>
                        <a:ext cx="14097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3419475" y="5854700"/>
          <a:ext cx="15017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34" name="Equation" r:id="rId11" imgW="1180800" imgH="469800" progId="Equation.3">
                  <p:embed/>
                </p:oleObj>
              </mc:Choice>
              <mc:Fallback>
                <p:oleObj name="Equation" r:id="rId11" imgW="1180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854700"/>
                        <a:ext cx="15017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4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Bogoliubov Excitation Spectrum</a:t>
            </a:r>
          </a:p>
        </p:txBody>
      </p:sp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3346450" y="981075"/>
          <a:ext cx="244951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35" name="Equation" r:id="rId13" imgW="1549080" imgH="558720" progId="Equation.3">
                  <p:embed/>
                </p:oleObj>
              </mc:Choice>
              <mc:Fallback>
                <p:oleObj name="Equation" r:id="rId13" imgW="15490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981075"/>
                        <a:ext cx="2449513" cy="88423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1547813" y="3644900"/>
          <a:ext cx="8223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36" name="Equation" r:id="rId15" imgW="647640" imgH="419040" progId="Equation.3">
                  <p:embed/>
                </p:oleObj>
              </mc:Choice>
              <mc:Fallback>
                <p:oleObj name="Equation" r:id="rId15" imgW="647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644900"/>
                        <a:ext cx="82232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1" name="Object 15"/>
          <p:cNvGraphicFramePr>
            <a:graphicFrameLocks noChangeAspect="1"/>
          </p:cNvGraphicFramePr>
          <p:nvPr/>
        </p:nvGraphicFramePr>
        <p:xfrm>
          <a:off x="3413125" y="5229225"/>
          <a:ext cx="16637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37" name="Formel" r:id="rId17" imgW="1307880" imgH="457200" progId="Equation.3">
                  <p:embed/>
                </p:oleObj>
              </mc:Choice>
              <mc:Fallback>
                <p:oleObj name="Formel" r:id="rId17" imgW="1307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5229225"/>
                        <a:ext cx="16637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2752" name="Picture 16" descr="ScanImage0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6981" r="4875" b="12372"/>
          <a:stretch>
            <a:fillRect/>
          </a:stretch>
        </p:blipFill>
        <p:spPr bwMode="auto">
          <a:xfrm>
            <a:off x="2773363" y="3200400"/>
            <a:ext cx="2951162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4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00113"/>
          </a:xfrm>
        </p:spPr>
        <p:txBody>
          <a:bodyPr/>
          <a:lstStyle/>
          <a:p>
            <a:r>
              <a:rPr lang="en-US"/>
              <a:t>Bragg Spectroscopy</a:t>
            </a:r>
          </a:p>
        </p:txBody>
      </p:sp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445000"/>
            <a:ext cx="69818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47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381635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47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71437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47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70250"/>
            <a:ext cx="38100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479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113463"/>
            <a:ext cx="1871662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479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65850"/>
            <a:ext cx="10255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479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134100"/>
            <a:ext cx="9604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479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494463"/>
            <a:ext cx="1509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94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Bragg Spectroscopy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3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68103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3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22663"/>
            <a:ext cx="4346575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37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4049713"/>
            <a:ext cx="3683000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37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439261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45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152400"/>
            <a:ext cx="5976938" cy="1066800"/>
          </a:xfrm>
        </p:spPr>
        <p:txBody>
          <a:bodyPr/>
          <a:lstStyle/>
          <a:p>
            <a:r>
              <a:rPr lang="en-US"/>
              <a:t>Excitation Spectrum of a Bose-Einstein Condensate</a:t>
            </a:r>
          </a:p>
        </p:txBody>
      </p:sp>
      <p:pic>
        <p:nvPicPr>
          <p:cNvPr id="3768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2879725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68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"/>
          <a:stretch>
            <a:fillRect/>
          </a:stretch>
        </p:blipFill>
        <p:spPr bwMode="auto">
          <a:xfrm>
            <a:off x="2987675" y="1339850"/>
            <a:ext cx="2886075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68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68700"/>
            <a:ext cx="2743200" cy="2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68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3926" r="42534" b="8987"/>
          <a:stretch>
            <a:fillRect/>
          </a:stretch>
        </p:blipFill>
        <p:spPr bwMode="auto">
          <a:xfrm>
            <a:off x="323850" y="188913"/>
            <a:ext cx="237490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6840" name="Text Box 8"/>
          <p:cNvSpPr txBox="1">
            <a:spLocks noChangeArrowheads="1"/>
          </p:cNvSpPr>
          <p:nvPr/>
        </p:nvSpPr>
        <p:spPr bwMode="auto">
          <a:xfrm>
            <a:off x="6156325" y="1700213"/>
            <a:ext cx="28082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solidFill>
                  <a:srgbClr val="660066"/>
                </a:solidFill>
                <a:latin typeface="Comic Sans MS" charset="0"/>
              </a:rPr>
              <a:t>Dynamic structure factor S(k,</a:t>
            </a:r>
            <a:r>
              <a:rPr lang="en-US" sz="1200">
                <a:solidFill>
                  <a:srgbClr val="660066"/>
                </a:solidFill>
                <a:latin typeface="Symbol" charset="0"/>
              </a:rPr>
              <a:t>w</a:t>
            </a:r>
            <a:r>
              <a:rPr lang="en-US" sz="1200">
                <a:solidFill>
                  <a:srgbClr val="660066"/>
                </a:solidFill>
                <a:latin typeface="Comic Sans MS" charset="0"/>
              </a:rPr>
              <a:t>):</a:t>
            </a:r>
            <a:r>
              <a:rPr lang="en-US" sz="1200" b="0">
                <a:latin typeface="Comic Sans MS" charset="0"/>
              </a:rPr>
              <a:t> </a:t>
            </a:r>
            <a:br>
              <a:rPr lang="en-US" sz="1200" b="0">
                <a:latin typeface="Comic Sans MS" charset="0"/>
              </a:rPr>
            </a:br>
            <a:r>
              <a:rPr lang="en-US" sz="1200" b="0">
                <a:latin typeface="Comic Sans MS" charset="0"/>
              </a:rPr>
              <a:t>response to excitation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solidFill>
                  <a:srgbClr val="660066"/>
                </a:solidFill>
                <a:latin typeface="Comic Sans MS" charset="0"/>
              </a:rPr>
              <a:t>Static structure factor S(k):</a:t>
            </a:r>
            <a:r>
              <a:rPr lang="en-US" sz="1200" b="0">
                <a:latin typeface="Comic Sans MS" charset="0"/>
              </a:rPr>
              <a:t> </a:t>
            </a:r>
            <a:br>
              <a:rPr lang="en-US" sz="1200" b="0">
                <a:latin typeface="Comic Sans MS" charset="0"/>
              </a:rPr>
            </a:br>
            <a:r>
              <a:rPr lang="en-US" sz="1200" b="0">
                <a:latin typeface="Comic Sans MS" charset="0"/>
              </a:rPr>
              <a:t>Fourier transform of the density correlation function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200" b="0">
              <a:latin typeface="Comic Sans MS" charset="0"/>
            </a:endParaRPr>
          </a:p>
        </p:txBody>
      </p:sp>
      <p:pic>
        <p:nvPicPr>
          <p:cNvPr id="37684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365625"/>
            <a:ext cx="2870200" cy="21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684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24257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6843" name="Rectangle 11"/>
          <p:cNvSpPr>
            <a:spLocks noChangeArrowheads="1"/>
          </p:cNvSpPr>
          <p:nvPr/>
        </p:nvSpPr>
        <p:spPr bwMode="auto">
          <a:xfrm>
            <a:off x="7229475" y="1268413"/>
            <a:ext cx="187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/>
              <a:t>PRL  </a:t>
            </a:r>
            <a:r>
              <a:rPr lang="en-US" sz="1200"/>
              <a:t>88</a:t>
            </a:r>
            <a:r>
              <a:rPr lang="en-US" sz="1200" b="0"/>
              <a:t>, 120407 (2002)</a:t>
            </a:r>
          </a:p>
        </p:txBody>
      </p:sp>
    </p:spTree>
    <p:extLst>
      <p:ext uri="{BB962C8B-B14F-4D97-AF65-F5344CB8AC3E}">
        <p14:creationId xmlns:p14="http://schemas.microsoft.com/office/powerpoint/2010/main" val="232934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Macintosh PowerPoint</Application>
  <PresentationFormat>Bildschirmpräsentation (4:3)</PresentationFormat>
  <Paragraphs>102</Paragraphs>
  <Slides>20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Times New Roman</vt:lpstr>
      <vt:lpstr>Comic Sans MS</vt:lpstr>
      <vt:lpstr>Symbol</vt:lpstr>
      <vt:lpstr>Standarddesign</vt:lpstr>
      <vt:lpstr>Microsoft Equation 3.0</vt:lpstr>
      <vt:lpstr>Microsoft Formel-Editor</vt:lpstr>
      <vt:lpstr>Lecture:  Dynamics of a quantum gas      5.1  Collective modes of a trapped quantum gas  5.2  Sound  5.3  Measuring Bogoliubov excitations  5.4 Solitons  5.5 Quantized Vortices     - creating and observing vortices    - vortex lattice    - Critical Rotation   </vt:lpstr>
      <vt:lpstr>Shaking the BEC</vt:lpstr>
      <vt:lpstr>PowerPoint-Präsentation</vt:lpstr>
      <vt:lpstr>Scissors Mode O.M. Marago et al. Phys. Rev. Lett. 84, 2056 - 2059 (2000)</vt:lpstr>
      <vt:lpstr>Sound propagation M.R. Andrews PRL79, 553 (1997)</vt:lpstr>
      <vt:lpstr>Bogoliubov Excitation Spectrum</vt:lpstr>
      <vt:lpstr>Bragg Spectroscopy</vt:lpstr>
      <vt:lpstr>Bragg Spectroscopy</vt:lpstr>
      <vt:lpstr>Excitation Spectrum of a Bose-Einstein Condensate</vt:lpstr>
      <vt:lpstr>Solitons</vt:lpstr>
      <vt:lpstr>Solitons</vt:lpstr>
      <vt:lpstr>Dark Solitons in a BEC</vt:lpstr>
      <vt:lpstr>Excitation Spectrum</vt:lpstr>
      <vt:lpstr>Structure of a Vortex</vt:lpstr>
      <vt:lpstr>Making Vortices</vt:lpstr>
      <vt:lpstr>Vortex Formation</vt:lpstr>
      <vt:lpstr>3-dim Structure</vt:lpstr>
      <vt:lpstr>Large number of Vortices</vt:lpstr>
      <vt:lpstr>Crystallization of the Vortex lattice</vt:lpstr>
      <vt:lpstr>Fast Rotation Quantum Hall states in rotating BEC</vt:lpstr>
    </vt:vector>
  </TitlesOfParts>
  <Company> Universität Heidelberg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Michaelson Morley Experiment</dc:title>
  <dc:creator>Physikalisches Institut</dc:creator>
  <cp:lastModifiedBy>Jörg Schmiedmayer</cp:lastModifiedBy>
  <cp:revision>167</cp:revision>
  <cp:lastPrinted>2011-04-05T19:53:30Z</cp:lastPrinted>
  <dcterms:created xsi:type="dcterms:W3CDTF">2003-10-12T20:03:37Z</dcterms:created>
  <dcterms:modified xsi:type="dcterms:W3CDTF">2011-04-05T20:17:04Z</dcterms:modified>
</cp:coreProperties>
</file>